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gCZkxqujyNGspDv3qlUgpRgY7i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BC8E45A-379B-4685-B56D-02DA8D7E8588}">
  <a:tblStyle styleId="{CBC8E45A-379B-4685-B56D-02DA8D7E8588}" styleName="Table_0">
    <a:wholeTbl>
      <a:tcTxStyle b="off" i="off">
        <a:font>
          <a:latin typeface="Trebuchet MS"/>
          <a:ea typeface="Trebuchet MS"/>
          <a:cs typeface="Trebuchet MS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1ECF5"/>
          </a:solidFill>
        </a:fill>
      </a:tcStyle>
    </a:wholeTbl>
    <a:band1H>
      <a:tcTxStyle/>
      <a:tcStyle>
        <a:tcBdr/>
        <a:fill>
          <a:solidFill>
            <a:srgbClr val="E2D8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2D8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06" name="Google Shape;20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12" name="Google Shape;21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19" name="Google Shape;21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26" name="Google Shape;22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38" name="Google Shape;23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52" name="Google Shape;25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59" name="Google Shape;25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65" name="Google Shape;26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72" name="Google Shape;27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79" name="Google Shape;27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86" name="Google Shape;28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92" name="Google Shape;29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57" name="Google Shape;15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63" name="Google Shape;16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70" name="Google Shape;17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76" name="Google Shape;17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82" name="Google Shape;18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93" name="Google Shape;19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00" name="Google Shape;20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標題投影片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29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8" name="Google Shape;28;p29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 extrusionOk="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69803"/>
              </a:schemeClr>
            </a:solidFill>
            <a:ln>
              <a:noFill/>
            </a:ln>
          </p:spPr>
        </p:sp>
        <p:cxnSp>
          <p:nvCxnSpPr>
            <p:cNvPr id="29" name="Google Shape;29;p29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0" name="Google Shape;30;p29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1" name="Google Shape;31;p29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32" name="Google Shape;32;p29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3" name="Google Shape;33;p29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864EA9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9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4EA9">
                <a:alpha val="49803"/>
              </a:srgbClr>
            </a:solidFill>
            <a:ln>
              <a:noFill/>
            </a:ln>
          </p:spPr>
        </p:sp>
        <p:sp>
          <p:nvSpPr>
            <p:cNvPr id="35" name="Google Shape;35;p29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36" name="Google Shape;36;p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4DAA">
                <a:alpha val="80000"/>
              </a:srgbClr>
            </a:solidFill>
            <a:ln>
              <a:noFill/>
            </a:ln>
          </p:spPr>
        </p:sp>
        <p:sp>
          <p:nvSpPr>
            <p:cNvPr id="37" name="Google Shape;37;p29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864EA9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Google Shape;38;p29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9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2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與說明文字">
  <p:cSld name="標題與說明文字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8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8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3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3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3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引述 (含標題)">
  <p:cSld name="引述 (含標題)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9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39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03" name="Google Shape;103;p39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3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3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3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3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CDB4DC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8" name="Google Shape;108;p3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CDB4DC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名片">
  <p:cSld name="名片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0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40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4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4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4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引述名片">
  <p:cSld name="引述名片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1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41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8" name="Google Shape;118;p41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4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4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4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41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CDB4DC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3" name="Google Shape;123;p4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CDB4DC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是非題">
  <p:cSld name="是非題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2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42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7" name="Google Shape;127;p42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4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4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4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43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4" name="Google Shape;134;p4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4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4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4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44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40" name="Google Shape;140;p4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4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4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0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6" name="Google Shape;46;p3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1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1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3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8" name="Google Shape;58;p32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9" name="Google Shape;59;p3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3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33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6" name="Google Shape;66;p33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33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8" name="Google Shape;68;p3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6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6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83" name="Google Shape;83;p36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4" name="Google Shape;84;p3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7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37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37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91" name="Google Shape;91;p3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3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3" name="Google Shape;93;p3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2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28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28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4" name="Google Shape;14;p28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2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864EA9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8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4EA9">
                <a:alpha val="49803"/>
              </a:srgbClr>
            </a:solidFill>
            <a:ln>
              <a:noFill/>
            </a:ln>
          </p:spPr>
        </p:sp>
        <p:sp>
          <p:nvSpPr>
            <p:cNvPr id="17" name="Google Shape;17;p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18" name="Google Shape;18;p28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4DAA">
                <a:alpha val="80000"/>
              </a:srgbClr>
            </a:solidFill>
            <a:ln>
              <a:noFill/>
            </a:ln>
          </p:spPr>
        </p:sp>
        <p:sp>
          <p:nvSpPr>
            <p:cNvPr id="19" name="Google Shape;19;p2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864EA9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6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2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28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Google Shape;23;p2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2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2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"/>
          <p:cNvSpPr txBox="1"/>
          <p:nvPr/>
        </p:nvSpPr>
        <p:spPr>
          <a:xfrm>
            <a:off x="1507067" y="1708343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5400"/>
              <a:buFont typeface="Trebuchet MS"/>
              <a:buNone/>
            </a:pPr>
            <a:r>
              <a:rPr lang="en-US" sz="5400" b="0" i="0" u="none" strike="noStrike" cap="none">
                <a:solidFill>
                  <a:srgbClr val="996633"/>
                </a:solidFill>
                <a:latin typeface="Trebuchet MS"/>
                <a:ea typeface="Trebuchet MS"/>
                <a:cs typeface="Trebuchet MS"/>
                <a:sym typeface="Trebuchet MS"/>
              </a:rPr>
              <a:t>C程式設計實習(三) </a:t>
            </a:r>
            <a:endParaRPr sz="54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8" name="Google Shape;148;p1"/>
          <p:cNvSpPr txBox="1">
            <a:spLocks noGrp="1"/>
          </p:cNvSpPr>
          <p:nvPr>
            <p:ph type="subTitle" idx="1"/>
          </p:nvPr>
        </p:nvSpPr>
        <p:spPr>
          <a:xfrm>
            <a:off x="1625688" y="4137620"/>
            <a:ext cx="803004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授課教師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蔣依吾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教授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E-mail : chiang@cse.nsysu.edu.tw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課堂助教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林大千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E-mail : M093040106@g-mail.nsysu.edu.tw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</a:t>
            </a:r>
            <a:r>
              <a:rPr lang="zh-TW" alt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周德昀          E-mail : M093040016@gmail.com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0"/>
          <p:cNvSpPr txBox="1">
            <a:spLocks noGrp="1"/>
          </p:cNvSpPr>
          <p:nvPr>
            <p:ph type="title"/>
          </p:nvPr>
        </p:nvSpPr>
        <p:spPr>
          <a:xfrm>
            <a:off x="677332" y="600173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控制變數輸出</a:t>
            </a:r>
            <a:br>
              <a:rPr lang="en-US" sz="4800">
                <a:solidFill>
                  <a:srgbClr val="996633"/>
                </a:solidFill>
              </a:rPr>
            </a:br>
            <a:endParaRPr sz="4800">
              <a:solidFill>
                <a:srgbClr val="996633"/>
              </a:solidFill>
            </a:endParaRPr>
          </a:p>
        </p:txBody>
      </p:sp>
      <p:sp>
        <p:nvSpPr>
          <p:cNvPr id="209" name="Google Shape;209;p10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8558107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常用變數對應用法: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  int    🡪 %d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 char   🡪 %c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 Float  🡪 %f  (單精度浮點數)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Double 🡪 %lf (雙精度浮點數)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printf可控制變數輸出位元</a:t>
            </a:r>
            <a:endParaRPr sz="240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%nd 🡪 共輸出n個位元，n為正整數                 </a:t>
            </a:r>
            <a:endParaRPr sz="200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%.nf 🡪 可控制小數點後要輸出幾位，n為正整數</a:t>
            </a:r>
            <a:endParaRPr sz="20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342900" lvl="0" indent="-251459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1"/>
          <p:cNvSpPr txBox="1">
            <a:spLocks noGrp="1"/>
          </p:cNvSpPr>
          <p:nvPr>
            <p:ph type="title"/>
          </p:nvPr>
        </p:nvSpPr>
        <p:spPr>
          <a:xfrm>
            <a:off x="677332" y="600173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控制變數輸出</a:t>
            </a: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endParaRPr sz="4800">
              <a:solidFill>
                <a:srgbClr val="996633"/>
              </a:solidFill>
            </a:endParaRPr>
          </a:p>
        </p:txBody>
      </p:sp>
      <p:pic>
        <p:nvPicPr>
          <p:cNvPr id="215" name="Google Shape;215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2841" y="1483467"/>
            <a:ext cx="5744377" cy="24958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2841" y="4229168"/>
            <a:ext cx="3791479" cy="11145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2"/>
          <p:cNvSpPr txBox="1">
            <a:spLocks noGrp="1"/>
          </p:cNvSpPr>
          <p:nvPr>
            <p:ph type="title"/>
          </p:nvPr>
        </p:nvSpPr>
        <p:spPr>
          <a:xfrm>
            <a:off x="677332" y="600173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課堂實作(二):控制變數輸出</a:t>
            </a: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endParaRPr sz="4800">
              <a:solidFill>
                <a:srgbClr val="996633"/>
              </a:solidFill>
            </a:endParaRPr>
          </a:p>
        </p:txBody>
      </p:sp>
      <p:sp>
        <p:nvSpPr>
          <p:cNvPr id="222" name="Google Shape;222;p12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8558107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宣告整數變數 n1 = 123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單精度、雙精度浮點數f1, f2 = 123.4567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控制輸出位數。</a:t>
            </a:r>
            <a:endParaRPr/>
          </a:p>
        </p:txBody>
      </p:sp>
      <p:pic>
        <p:nvPicPr>
          <p:cNvPr id="223" name="Google Shape;22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50094" y="3402406"/>
            <a:ext cx="5281594" cy="30506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3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識別字 (identifier)</a:t>
            </a:r>
            <a:endParaRPr sz="4800">
              <a:solidFill>
                <a:srgbClr val="996633"/>
              </a:solidFill>
            </a:endParaRPr>
          </a:p>
        </p:txBody>
      </p:sp>
      <p:sp>
        <p:nvSpPr>
          <p:cNvPr id="229" name="Google Shape;229;p13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8558107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識別字是⽤來命名變數或函數的文字</a:t>
            </a: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pic>
        <p:nvPicPr>
          <p:cNvPr id="230" name="Google Shape;230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8368" y="2477447"/>
            <a:ext cx="6496957" cy="2476846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13"/>
          <p:cNvSpPr/>
          <p:nvPr/>
        </p:nvSpPr>
        <p:spPr>
          <a:xfrm>
            <a:off x="1954305" y="3996018"/>
            <a:ext cx="726141" cy="309282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32" name="Google Shape;232;p13"/>
          <p:cNvSpPr/>
          <p:nvPr/>
        </p:nvSpPr>
        <p:spPr>
          <a:xfrm>
            <a:off x="4776733" y="4002741"/>
            <a:ext cx="424196" cy="331694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233" name="Google Shape;233;p13"/>
          <p:cNvCxnSpPr>
            <a:stCxn id="231" idx="2"/>
          </p:cNvCxnSpPr>
          <p:nvPr/>
        </p:nvCxnSpPr>
        <p:spPr>
          <a:xfrm rot="-5400000" flipH="1">
            <a:off x="3573326" y="3049350"/>
            <a:ext cx="1266600" cy="3778500"/>
          </a:xfrm>
          <a:prstGeom prst="curvedConnector2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34" name="Google Shape;234;p13"/>
          <p:cNvCxnSpPr/>
          <p:nvPr/>
        </p:nvCxnSpPr>
        <p:spPr>
          <a:xfrm rot="-5400000" flipH="1">
            <a:off x="4948483" y="4424266"/>
            <a:ext cx="1188000" cy="1107300"/>
          </a:xfrm>
          <a:prstGeom prst="curvedConnector3">
            <a:avLst>
              <a:gd name="adj1" fmla="val 98543"/>
            </a:avLst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35" name="Google Shape;235;p13"/>
          <p:cNvSpPr txBox="1"/>
          <p:nvPr/>
        </p:nvSpPr>
        <p:spPr>
          <a:xfrm>
            <a:off x="6406847" y="5341153"/>
            <a:ext cx="110799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識別字</a:t>
            </a: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4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關鍵字（keyword）</a:t>
            </a:r>
            <a:endParaRPr/>
          </a:p>
        </p:txBody>
      </p:sp>
      <p:sp>
        <p:nvSpPr>
          <p:cNvPr id="241" name="Google Shape;241;p14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8558107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關鍵字是編譯程式本⾝身所使用的識別字</a:t>
            </a: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pic>
        <p:nvPicPr>
          <p:cNvPr id="242" name="Google Shape;24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8368" y="2477447"/>
            <a:ext cx="6496957" cy="2476846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14"/>
          <p:cNvSpPr/>
          <p:nvPr/>
        </p:nvSpPr>
        <p:spPr>
          <a:xfrm>
            <a:off x="1943879" y="4432612"/>
            <a:ext cx="726141" cy="309282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4" name="Google Shape;244;p14"/>
          <p:cNvSpPr/>
          <p:nvPr/>
        </p:nvSpPr>
        <p:spPr>
          <a:xfrm>
            <a:off x="1985677" y="3330387"/>
            <a:ext cx="424196" cy="331694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245" name="Google Shape;245;p14"/>
          <p:cNvCxnSpPr>
            <a:stCxn id="243" idx="2"/>
          </p:cNvCxnSpPr>
          <p:nvPr/>
        </p:nvCxnSpPr>
        <p:spPr>
          <a:xfrm rot="-5400000" flipH="1">
            <a:off x="3822699" y="3226144"/>
            <a:ext cx="870000" cy="3901500"/>
          </a:xfrm>
          <a:prstGeom prst="curvedConnector2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46" name="Google Shape;246;p14"/>
          <p:cNvCxnSpPr>
            <a:stCxn id="244" idx="2"/>
          </p:cNvCxnSpPr>
          <p:nvPr/>
        </p:nvCxnSpPr>
        <p:spPr>
          <a:xfrm rot="-5400000" flipH="1">
            <a:off x="3234425" y="2625431"/>
            <a:ext cx="1949700" cy="4023000"/>
          </a:xfrm>
          <a:prstGeom prst="curvedConnector2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47" name="Google Shape;247;p14"/>
          <p:cNvSpPr txBox="1"/>
          <p:nvPr/>
        </p:nvSpPr>
        <p:spPr>
          <a:xfrm>
            <a:off x="6220642" y="5356802"/>
            <a:ext cx="110799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關鍵字</a:t>
            </a: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8" name="Google Shape;248;p14"/>
          <p:cNvSpPr/>
          <p:nvPr/>
        </p:nvSpPr>
        <p:spPr>
          <a:xfrm>
            <a:off x="2541489" y="2862889"/>
            <a:ext cx="424196" cy="331694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249" name="Google Shape;249;p14"/>
          <p:cNvCxnSpPr>
            <a:stCxn id="248" idx="2"/>
          </p:cNvCxnSpPr>
          <p:nvPr/>
        </p:nvCxnSpPr>
        <p:spPr>
          <a:xfrm rot="-5400000" flipH="1">
            <a:off x="3279037" y="2669133"/>
            <a:ext cx="2403900" cy="3454800"/>
          </a:xfrm>
          <a:prstGeom prst="curvedConnector2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5"/>
          <p:cNvSpPr txBox="1">
            <a:spLocks noGrp="1"/>
          </p:cNvSpPr>
          <p:nvPr>
            <p:ph type="title"/>
          </p:nvPr>
        </p:nvSpPr>
        <p:spPr>
          <a:xfrm>
            <a:off x="677332" y="600173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課堂實作(三):變數</a:t>
            </a: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endParaRPr sz="4800">
              <a:solidFill>
                <a:srgbClr val="996633"/>
              </a:solidFill>
            </a:endParaRPr>
          </a:p>
        </p:txBody>
      </p:sp>
      <p:sp>
        <p:nvSpPr>
          <p:cNvPr id="255" name="Google Shape;255;p15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8558107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宣告兩個整數變數並給予其值，然後印出此兩數之相加與相乘之結果。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加法運算⼦：+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乘法運算⼦：*</a:t>
            </a: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pic>
        <p:nvPicPr>
          <p:cNvPr id="256" name="Google Shape;25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24623" y="4128086"/>
            <a:ext cx="6449415" cy="2323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6"/>
          <p:cNvSpPr txBox="1">
            <a:spLocks noGrp="1"/>
          </p:cNvSpPr>
          <p:nvPr>
            <p:ph type="title"/>
          </p:nvPr>
        </p:nvSpPr>
        <p:spPr>
          <a:xfrm>
            <a:off x="677332" y="600173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輸入- scanf()</a:t>
            </a: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endParaRPr sz="4800">
              <a:solidFill>
                <a:srgbClr val="996633"/>
              </a:solidFill>
            </a:endParaRPr>
          </a:p>
        </p:txBody>
      </p:sp>
      <p:sp>
        <p:nvSpPr>
          <p:cNvPr id="262" name="Google Shape;262;p16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8558107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US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輸入 - scanf()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scanf()函式會將所輸入的值儲存在某一個變數中，而該變數必須    提供記憶體位置給scanf()，因此在此變數前面必須加個 &amp; 來提供    記憶體位置，即『&amp;變數名稱』。    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語法</a:t>
            </a:r>
            <a:r>
              <a:rPr lang="en-US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 scanf("%資料形態", &amp;variable);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常用變數對應用法: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int    🡪 %d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char   🡪 %c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Float  🡪 %f  (單精度浮點數)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Double 🡪 %lf (雙精度浮點數)</a:t>
            </a:r>
            <a:endParaRPr/>
          </a:p>
          <a:p>
            <a:pPr marL="342900" lvl="0" indent="-251459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7"/>
          <p:cNvSpPr txBox="1">
            <a:spLocks noGrp="1"/>
          </p:cNvSpPr>
          <p:nvPr>
            <p:ph type="title"/>
          </p:nvPr>
        </p:nvSpPr>
        <p:spPr>
          <a:xfrm>
            <a:off x="677332" y="600173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輸入- scanf()</a:t>
            </a: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endParaRPr sz="4800">
              <a:solidFill>
                <a:srgbClr val="996633"/>
              </a:solidFill>
            </a:endParaRPr>
          </a:p>
        </p:txBody>
      </p:sp>
      <p:pic>
        <p:nvPicPr>
          <p:cNvPr id="268" name="Google Shape;26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332" y="1801687"/>
            <a:ext cx="7220958" cy="3543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33487" y="1801687"/>
            <a:ext cx="4658547" cy="1943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8"/>
          <p:cNvSpPr txBox="1">
            <a:spLocks noGrp="1"/>
          </p:cNvSpPr>
          <p:nvPr>
            <p:ph type="title"/>
          </p:nvPr>
        </p:nvSpPr>
        <p:spPr>
          <a:xfrm>
            <a:off x="677332" y="600173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課堂實作(四):輸入-scanf()</a:t>
            </a:r>
            <a:br>
              <a:rPr lang="en-US" sz="4800">
                <a:solidFill>
                  <a:srgbClr val="0070C0"/>
                </a:solidFill>
                <a:latin typeface="DFKai-SB"/>
                <a:ea typeface="DFKai-SB"/>
                <a:cs typeface="DFKai-SB"/>
                <a:sym typeface="DFKai-SB"/>
              </a:rPr>
            </a:b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endParaRPr sz="4800">
              <a:solidFill>
                <a:srgbClr val="996633"/>
              </a:solidFill>
            </a:endParaRPr>
          </a:p>
        </p:txBody>
      </p:sp>
      <p:sp>
        <p:nvSpPr>
          <p:cNvPr id="275" name="Google Shape;275;p18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8558107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請寫一個可以讀取你所輸入按鍵的程式，並將它儲存成char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輸入完成後按下Enter鍵，程式會把剛剛儲存完的結果print出來</a:t>
            </a: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pic>
        <p:nvPicPr>
          <p:cNvPr id="276" name="Google Shape;276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2439" y="3735748"/>
            <a:ext cx="5260134" cy="21478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9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運算子</a:t>
            </a:r>
            <a:br>
              <a:rPr lang="en-US" sz="4800">
                <a:solidFill>
                  <a:srgbClr val="996633"/>
                </a:solidFill>
              </a:rPr>
            </a:br>
            <a:endParaRPr sz="4800">
              <a:solidFill>
                <a:srgbClr val="996633"/>
              </a:solidFill>
            </a:endParaRPr>
          </a:p>
        </p:txBody>
      </p:sp>
      <p:sp>
        <p:nvSpPr>
          <p:cNvPr id="282" name="Google Shape;282;p19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8558107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算術運算子</a:t>
            </a:r>
            <a:endParaRPr sz="240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加法 (</a:t>
            </a:r>
            <a:r>
              <a:rPr lang="en-US" sz="2000">
                <a:solidFill>
                  <a:srgbClr val="FF0000"/>
                </a:solidFill>
              </a:rPr>
              <a:t>+</a:t>
            </a:r>
            <a:r>
              <a:rPr lang="en-US" sz="2000"/>
              <a:t>) 、減法(</a:t>
            </a:r>
            <a:r>
              <a:rPr lang="en-US" sz="2000">
                <a:solidFill>
                  <a:srgbClr val="FF0000"/>
                </a:solidFill>
              </a:rPr>
              <a:t>-</a:t>
            </a:r>
            <a:r>
              <a:rPr lang="en-US" sz="2000"/>
              <a:t>)、乘法(</a:t>
            </a:r>
            <a:r>
              <a:rPr lang="en-US" sz="2000">
                <a:solidFill>
                  <a:srgbClr val="FF0000"/>
                </a:solidFill>
              </a:rPr>
              <a:t>*</a:t>
            </a:r>
            <a:r>
              <a:rPr lang="en-US" sz="2000"/>
              <a:t>)、除法(</a:t>
            </a:r>
            <a:r>
              <a:rPr lang="en-US" sz="2000">
                <a:solidFill>
                  <a:srgbClr val="FF0000"/>
                </a:solidFill>
              </a:rPr>
              <a:t>/</a:t>
            </a:r>
            <a:r>
              <a:rPr lang="en-US" sz="2000"/>
              <a:t>)、取餘數(</a:t>
            </a:r>
            <a:r>
              <a:rPr lang="en-US" sz="2000">
                <a:solidFill>
                  <a:srgbClr val="FF0000"/>
                </a:solidFill>
              </a:rPr>
              <a:t>%</a:t>
            </a:r>
            <a:r>
              <a:rPr lang="en-US" sz="2000"/>
              <a:t>)</a:t>
            </a:r>
            <a:endParaRPr/>
          </a:p>
          <a:p>
            <a:pPr marL="742950" lvl="1" indent="-184150" algn="l" rtl="0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 sz="2000"/>
          </a:p>
          <a:p>
            <a:pPr marL="742950" lvl="1" indent="-184150" algn="l" rtl="0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 sz="2000"/>
          </a:p>
          <a:p>
            <a:pPr marL="742950" lvl="1" indent="-184150" algn="l" rtl="0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 sz="200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關係運算子</a:t>
            </a:r>
            <a:endParaRPr sz="240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 小於(</a:t>
            </a:r>
            <a:r>
              <a:rPr lang="en-US" sz="2000">
                <a:solidFill>
                  <a:srgbClr val="FF0000"/>
                </a:solidFill>
              </a:rPr>
              <a:t>&lt;</a:t>
            </a:r>
            <a:r>
              <a:rPr lang="en-US" sz="2000"/>
              <a:t>),大於(</a:t>
            </a:r>
            <a:r>
              <a:rPr lang="en-US" sz="2000">
                <a:solidFill>
                  <a:srgbClr val="FF0000"/>
                </a:solidFill>
              </a:rPr>
              <a:t>&gt;</a:t>
            </a:r>
            <a:r>
              <a:rPr lang="en-US" sz="2000"/>
              <a:t>),等於(</a:t>
            </a:r>
            <a:r>
              <a:rPr lang="en-US" sz="2000">
                <a:solidFill>
                  <a:srgbClr val="FF0000"/>
                </a:solidFill>
              </a:rPr>
              <a:t>==</a:t>
            </a:r>
            <a:r>
              <a:rPr lang="en-US" sz="2000"/>
              <a:t>),不等於(</a:t>
            </a:r>
            <a:r>
              <a:rPr lang="en-US" sz="2000">
                <a:solidFill>
                  <a:srgbClr val="FF0000"/>
                </a:solidFill>
              </a:rPr>
              <a:t>!=</a:t>
            </a:r>
            <a:r>
              <a:rPr lang="en-US" sz="2000"/>
              <a:t>),邏輯AND</a:t>
            </a:r>
            <a:r>
              <a:rPr lang="en-US" sz="2000">
                <a:latin typeface="Trebuchet MS"/>
                <a:ea typeface="Trebuchet MS"/>
                <a:cs typeface="Trebuchet MS"/>
                <a:sym typeface="Trebuchet MS"/>
              </a:rPr>
              <a:t>(</a:t>
            </a:r>
            <a:r>
              <a:rPr lang="en-US" sz="2000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&amp;&amp;</a:t>
            </a:r>
            <a:r>
              <a:rPr lang="en-US" sz="2000">
                <a:latin typeface="Trebuchet MS"/>
                <a:ea typeface="Trebuchet MS"/>
                <a:cs typeface="Trebuchet MS"/>
                <a:sym typeface="Trebuchet MS"/>
              </a:rPr>
              <a:t>),</a:t>
            </a:r>
            <a:r>
              <a:rPr lang="en-US" sz="2000"/>
              <a:t>邏輯OR(</a:t>
            </a:r>
            <a:r>
              <a:rPr lang="en-US" sz="2000">
                <a:solidFill>
                  <a:srgbClr val="FF0000"/>
                </a:solidFill>
              </a:rPr>
              <a:t>||</a:t>
            </a:r>
            <a:r>
              <a:rPr lang="en-US" sz="2000"/>
              <a:t>)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>
                <a:solidFill>
                  <a:srgbClr val="FF0000"/>
                </a:solidFill>
              </a:rPr>
              <a:t>提醒</a:t>
            </a:r>
            <a:r>
              <a:rPr lang="en-US" sz="2400"/>
              <a:t>: 單一個 = 是賦予值的用法而不是比較，例如 int a= 5;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位元邏輯運算子</a:t>
            </a:r>
            <a:endParaRPr sz="240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NOT (</a:t>
            </a:r>
            <a:r>
              <a:rPr lang="en-US" sz="2000">
                <a:solidFill>
                  <a:srgbClr val="FF0000"/>
                </a:solidFill>
              </a:rPr>
              <a:t>~</a:t>
            </a:r>
            <a:r>
              <a:rPr lang="en-US" sz="2000"/>
              <a:t>)、 AND(</a:t>
            </a:r>
            <a:r>
              <a:rPr lang="en-US" sz="2000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&amp;</a:t>
            </a:r>
            <a:r>
              <a:rPr lang="en-US" sz="2000"/>
              <a:t>) 、OR (</a:t>
            </a:r>
            <a:r>
              <a:rPr lang="en-US" sz="2000">
                <a:solidFill>
                  <a:srgbClr val="FF0000"/>
                </a:solidFill>
              </a:rPr>
              <a:t>|</a:t>
            </a:r>
            <a:r>
              <a:rPr lang="en-US" sz="2000"/>
              <a:t>) 都是獨立的位元運算法則</a:t>
            </a:r>
            <a:endParaRPr sz="20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342900" lvl="0" indent="-251459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pic>
        <p:nvPicPr>
          <p:cNvPr id="283" name="Google Shape;283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93921" y="2620662"/>
            <a:ext cx="2696830" cy="1709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課程大綱 Outline</a:t>
            </a:r>
            <a:endParaRPr sz="4800">
              <a:solidFill>
                <a:srgbClr val="996633"/>
              </a:solidFill>
            </a:endParaRPr>
          </a:p>
        </p:txBody>
      </p:sp>
      <p:sp>
        <p:nvSpPr>
          <p:cNvPr id="154" name="Google Shape;154;p2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8558107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US" sz="2800">
                <a:latin typeface="Trebuchet MS"/>
                <a:ea typeface="Trebuchet MS"/>
                <a:cs typeface="Trebuchet MS"/>
                <a:sym typeface="Trebuchet MS"/>
              </a:rPr>
              <a:t>變數 –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variable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240"/>
              <a:buChar char="►"/>
            </a:pPr>
            <a:r>
              <a:rPr lang="en-US" sz="2800">
                <a:latin typeface="Trebuchet MS"/>
                <a:ea typeface="Trebuchet MS"/>
                <a:cs typeface="Trebuchet MS"/>
                <a:sym typeface="Trebuchet MS"/>
              </a:rPr>
              <a:t>輸入 –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scanf()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240"/>
              <a:buChar char="►"/>
            </a:pPr>
            <a:r>
              <a:rPr lang="en-US" sz="2800">
                <a:latin typeface="Trebuchet MS"/>
                <a:ea typeface="Trebuchet MS"/>
                <a:cs typeface="Trebuchet MS"/>
                <a:sym typeface="Trebuchet MS"/>
              </a:rPr>
              <a:t>運算子 –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operator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240"/>
              <a:buChar char="►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基本資料型態 </a:t>
            </a:r>
            <a:r>
              <a:rPr lang="en-US" sz="2800">
                <a:latin typeface="Trebuchet MS"/>
                <a:ea typeface="Trebuchet MS"/>
                <a:cs typeface="Trebuchet MS"/>
                <a:sym typeface="Trebuchet MS"/>
              </a:rPr>
              <a:t>– 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data type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0"/>
          <p:cNvSpPr txBox="1">
            <a:spLocks noGrp="1"/>
          </p:cNvSpPr>
          <p:nvPr>
            <p:ph type="title"/>
          </p:nvPr>
        </p:nvSpPr>
        <p:spPr>
          <a:xfrm>
            <a:off x="677332" y="600173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課堂實作(五):找錢系統</a:t>
            </a: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endParaRPr sz="4800">
              <a:solidFill>
                <a:srgbClr val="996633"/>
              </a:solidFill>
            </a:endParaRPr>
          </a:p>
        </p:txBody>
      </p:sp>
      <p:sp>
        <p:nvSpPr>
          <p:cNvPr id="289" name="Google Shape;289;p20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8558107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US" sz="2800">
                <a:latin typeface="Trebuchet MS"/>
                <a:ea typeface="Trebuchet MS"/>
                <a:cs typeface="Trebuchet MS"/>
                <a:sym typeface="Trebuchet MS"/>
              </a:rPr>
              <a:t>設計一個程式，讓操作者可以輸入購買品項的單價、數量以及支付的金額數</a:t>
            </a:r>
            <a:endParaRPr sz="2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240"/>
              <a:buChar char="►"/>
            </a:pPr>
            <a:r>
              <a:rPr lang="en-US" sz="2800">
                <a:latin typeface="Trebuchet MS"/>
                <a:ea typeface="Trebuchet MS"/>
                <a:cs typeface="Trebuchet MS"/>
                <a:sym typeface="Trebuchet MS"/>
              </a:rPr>
              <a:t>由程式自動算出總消費金額與找零後顯示出來</a:t>
            </a:r>
            <a:endParaRPr sz="2800"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240"/>
              <a:buChar char="►"/>
            </a:pPr>
            <a:r>
              <a:rPr lang="en-US" sz="2800">
                <a:latin typeface="Trebuchet MS"/>
                <a:ea typeface="Trebuchet MS"/>
                <a:cs typeface="Trebuchet MS"/>
                <a:sym typeface="Trebuchet MS"/>
              </a:rPr>
              <a:t>請試著做出該怎麼找零的功能(找100元幾張 50元幾個 10元幾個這樣 )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2240"/>
              <a:buNone/>
            </a:pPr>
            <a:r>
              <a:rPr lang="en-US" sz="2800">
                <a:latin typeface="Trebuchet MS"/>
                <a:ea typeface="Trebuchet MS"/>
                <a:cs typeface="Trebuchet MS"/>
                <a:sym typeface="Trebuchet MS"/>
              </a:rPr>
              <a:t>      (提示:利用除法配合餘數來完成該部分功能)</a:t>
            </a:r>
            <a:endParaRPr sz="28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Google Shape;294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51021" y="175682"/>
            <a:ext cx="3629025" cy="658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71108" y="185207"/>
            <a:ext cx="3600450" cy="657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2"/>
          <p:cNvSpPr txBox="1">
            <a:spLocks noGrp="1"/>
          </p:cNvSpPr>
          <p:nvPr>
            <p:ph type="title"/>
          </p:nvPr>
        </p:nvSpPr>
        <p:spPr>
          <a:xfrm>
            <a:off x="677332" y="600173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基本資料型態</a:t>
            </a: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endParaRPr sz="4800">
              <a:solidFill>
                <a:srgbClr val="996633"/>
              </a:solidFill>
            </a:endParaRPr>
          </a:p>
        </p:txBody>
      </p:sp>
      <p:sp>
        <p:nvSpPr>
          <p:cNvPr id="301" name="Google Shape;301;p22"/>
          <p:cNvSpPr txBox="1">
            <a:spLocks noGrp="1"/>
          </p:cNvSpPr>
          <p:nvPr>
            <p:ph type="body" idx="1"/>
          </p:nvPr>
        </p:nvSpPr>
        <p:spPr>
          <a:xfrm>
            <a:off x="677334" y="4053526"/>
            <a:ext cx="8596668" cy="1987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變數的宣告與記憶體空間的配置</a:t>
            </a:r>
            <a:endParaRPr/>
          </a:p>
        </p:txBody>
      </p:sp>
      <p:pic>
        <p:nvPicPr>
          <p:cNvPr id="302" name="Google Shape;302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43839" y="1706341"/>
            <a:ext cx="6954220" cy="2238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77332" y="4559470"/>
            <a:ext cx="6000343" cy="1924560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22"/>
          <p:cNvSpPr/>
          <p:nvPr/>
        </p:nvSpPr>
        <p:spPr>
          <a:xfrm>
            <a:off x="3404126" y="2755431"/>
            <a:ext cx="394877" cy="317707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05" name="Google Shape;305;p22"/>
          <p:cNvSpPr/>
          <p:nvPr/>
        </p:nvSpPr>
        <p:spPr>
          <a:xfrm>
            <a:off x="3846136" y="2748976"/>
            <a:ext cx="480767" cy="317707"/>
          </a:xfrm>
          <a:prstGeom prst="rect">
            <a:avLst/>
          </a:prstGeom>
          <a:noFill/>
          <a:ln w="2857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06" name="Google Shape;306;p22"/>
          <p:cNvSpPr/>
          <p:nvPr/>
        </p:nvSpPr>
        <p:spPr>
          <a:xfrm>
            <a:off x="4583763" y="2748378"/>
            <a:ext cx="575670" cy="317707"/>
          </a:xfrm>
          <a:prstGeom prst="rect">
            <a:avLst/>
          </a:prstGeom>
          <a:noFill/>
          <a:ln w="2857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307" name="Google Shape;307;p22"/>
          <p:cNvCxnSpPr>
            <a:stCxn id="305" idx="0"/>
          </p:cNvCxnSpPr>
          <p:nvPr/>
        </p:nvCxnSpPr>
        <p:spPr>
          <a:xfrm rot="-5400000">
            <a:off x="4529769" y="1629826"/>
            <a:ext cx="675900" cy="1562400"/>
          </a:xfrm>
          <a:prstGeom prst="curvedConnector2">
            <a:avLst/>
          </a:prstGeom>
          <a:noFill/>
          <a:ln w="19050" cap="flat" cmpd="sng">
            <a:solidFill>
              <a:srgbClr val="00B05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08" name="Google Shape;308;p22"/>
          <p:cNvCxnSpPr/>
          <p:nvPr/>
        </p:nvCxnSpPr>
        <p:spPr>
          <a:xfrm rot="10800000" flipH="1">
            <a:off x="4867706" y="2305628"/>
            <a:ext cx="789000" cy="449100"/>
          </a:xfrm>
          <a:prstGeom prst="curvedConnector3">
            <a:avLst>
              <a:gd name="adj1" fmla="val 49998"/>
            </a:avLst>
          </a:prstGeom>
          <a:noFill/>
          <a:ln w="19050" cap="flat" cmpd="sng">
            <a:solidFill>
              <a:srgbClr val="00B05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09" name="Google Shape;309;p22"/>
          <p:cNvCxnSpPr>
            <a:stCxn id="304" idx="0"/>
          </p:cNvCxnSpPr>
          <p:nvPr/>
        </p:nvCxnSpPr>
        <p:spPr>
          <a:xfrm rot="5400000" flipH="1">
            <a:off x="2749115" y="1902981"/>
            <a:ext cx="330900" cy="1374000"/>
          </a:xfrm>
          <a:prstGeom prst="curvedConnector2">
            <a:avLst/>
          </a:prstGeom>
          <a:noFill/>
          <a:ln w="19050" cap="flat" cmpd="sng">
            <a:solidFill>
              <a:srgbClr val="00B05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10" name="Google Shape;310;p22"/>
          <p:cNvSpPr txBox="1"/>
          <p:nvPr/>
        </p:nvSpPr>
        <p:spPr>
          <a:xfrm>
            <a:off x="1179347" y="2239858"/>
            <a:ext cx="110799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資料型態</a:t>
            </a:r>
            <a:endParaRPr/>
          </a:p>
        </p:txBody>
      </p:sp>
      <p:sp>
        <p:nvSpPr>
          <p:cNvPr id="311" name="Google Shape;311;p22"/>
          <p:cNvSpPr txBox="1"/>
          <p:nvPr/>
        </p:nvSpPr>
        <p:spPr>
          <a:xfrm>
            <a:off x="5656676" y="1835085"/>
            <a:ext cx="203132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變數，其值可修改</a:t>
            </a:r>
            <a:endParaRPr/>
          </a:p>
        </p:txBody>
      </p:sp>
      <p:sp>
        <p:nvSpPr>
          <p:cNvPr id="312" name="Google Shape;312;p22"/>
          <p:cNvSpPr txBox="1"/>
          <p:nvPr/>
        </p:nvSpPr>
        <p:spPr>
          <a:xfrm>
            <a:off x="5668396" y="2148495"/>
            <a:ext cx="6463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常數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3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基本資料型態：整數型態</a:t>
            </a:r>
            <a:endParaRPr/>
          </a:p>
        </p:txBody>
      </p:sp>
      <p:sp>
        <p:nvSpPr>
          <p:cNvPr id="318" name="Google Shape;318;p23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8558107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US" sz="2800">
                <a:solidFill>
                  <a:schemeClr val="dk1"/>
                </a:solidFill>
              </a:rPr>
              <a:t>各種基本資料型態所佔的記憶體空間及範圍：</a:t>
            </a:r>
            <a:endParaRPr sz="280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grpSp>
        <p:nvGrpSpPr>
          <p:cNvPr id="319" name="Google Shape;319;p23"/>
          <p:cNvGrpSpPr/>
          <p:nvPr/>
        </p:nvGrpSpPr>
        <p:grpSpPr>
          <a:xfrm>
            <a:off x="677332" y="2295292"/>
            <a:ext cx="8554544" cy="3767657"/>
            <a:chOff x="677332" y="2672364"/>
            <a:chExt cx="8554544" cy="3767657"/>
          </a:xfrm>
        </p:grpSpPr>
        <p:pic>
          <p:nvPicPr>
            <p:cNvPr id="320" name="Google Shape;320;p23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77332" y="2672364"/>
              <a:ext cx="8554544" cy="376765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21" name="Google Shape;321;p23"/>
            <p:cNvSpPr/>
            <p:nvPr/>
          </p:nvSpPr>
          <p:spPr>
            <a:xfrm>
              <a:off x="838986" y="2733773"/>
              <a:ext cx="4117399" cy="320512"/>
            </a:xfrm>
            <a:prstGeom prst="rect">
              <a:avLst/>
            </a:prstGeom>
            <a:solidFill>
              <a:schemeClr val="lt1"/>
            </a:solidFill>
            <a:ln w="19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322" name="Google Shape;322;p23"/>
          <p:cNvSpPr/>
          <p:nvPr/>
        </p:nvSpPr>
        <p:spPr>
          <a:xfrm>
            <a:off x="744718" y="3186260"/>
            <a:ext cx="8352148" cy="1809946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4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基本資料型態：整數型態</a:t>
            </a:r>
            <a:endParaRPr/>
          </a:p>
        </p:txBody>
      </p:sp>
      <p:sp>
        <p:nvSpPr>
          <p:cNvPr id="328" name="Google Shape;328;p24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10549992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US" sz="2800">
                <a:solidFill>
                  <a:schemeClr val="dk1"/>
                </a:solidFill>
              </a:rPr>
              <a:t>整數型態可分為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2080"/>
              <a:buChar char="►"/>
            </a:pPr>
            <a:r>
              <a:rPr lang="en-US" sz="2600">
                <a:solidFill>
                  <a:schemeClr val="dk1"/>
                </a:solidFill>
              </a:rPr>
              <a:t>長整數 (long int)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2080"/>
              <a:buChar char="►"/>
            </a:pPr>
            <a:r>
              <a:rPr lang="en-US" sz="2600">
                <a:solidFill>
                  <a:schemeClr val="dk1"/>
                </a:solidFill>
              </a:rPr>
              <a:t>整數 (int)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2080"/>
              <a:buChar char="►"/>
            </a:pPr>
            <a:r>
              <a:rPr lang="en-US" sz="2600">
                <a:solidFill>
                  <a:schemeClr val="dk1"/>
                </a:solidFill>
              </a:rPr>
              <a:t>短整數 (short int)</a:t>
            </a:r>
            <a:endParaRPr sz="2800">
              <a:solidFill>
                <a:schemeClr val="dk1"/>
              </a:solidFill>
            </a:endParaRP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2240"/>
              <a:buChar char="►"/>
            </a:pPr>
            <a:r>
              <a:rPr lang="en-US" sz="2800">
                <a:solidFill>
                  <a:schemeClr val="dk1"/>
                </a:solidFill>
              </a:rPr>
              <a:t>下⾯為整數型態宣告的範例：</a:t>
            </a:r>
            <a:endParaRPr sz="2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2240"/>
              <a:buNone/>
            </a:pPr>
            <a:r>
              <a:rPr lang="en-US" sz="2800" b="1">
                <a:latin typeface="Consolas"/>
                <a:ea typeface="Consolas"/>
                <a:cs typeface="Consolas"/>
                <a:sym typeface="Consolas"/>
              </a:rPr>
              <a:t>int </a:t>
            </a:r>
            <a:r>
              <a:rPr lang="en-US" sz="2800">
                <a:latin typeface="Consolas"/>
                <a:ea typeface="Consolas"/>
                <a:cs typeface="Consolas"/>
                <a:sym typeface="Consolas"/>
              </a:rPr>
              <a:t>num1 = 15;        //宣告num1為整數，並設值為15 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2240"/>
              <a:buNone/>
            </a:pPr>
            <a:r>
              <a:rPr lang="en-US" sz="2800" b="1">
                <a:latin typeface="Consolas"/>
                <a:ea typeface="Consolas"/>
                <a:cs typeface="Consolas"/>
                <a:sym typeface="Consolas"/>
              </a:rPr>
              <a:t>long int </a:t>
            </a:r>
            <a:r>
              <a:rPr lang="en-US" sz="2800">
                <a:latin typeface="Consolas"/>
                <a:ea typeface="Consolas"/>
                <a:cs typeface="Consolas"/>
                <a:sym typeface="Consolas"/>
              </a:rPr>
              <a:t>num2 = 144L; //宣告num2為長整數，並設值為144L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2240"/>
              <a:buNone/>
            </a:pPr>
            <a:r>
              <a:rPr lang="en-US" sz="2800" b="1">
                <a:latin typeface="Consolas"/>
                <a:ea typeface="Consolas"/>
                <a:cs typeface="Consolas"/>
                <a:sym typeface="Consolas"/>
              </a:rPr>
              <a:t>short int </a:t>
            </a:r>
            <a:r>
              <a:rPr lang="en-US" sz="2800">
                <a:latin typeface="Consolas"/>
                <a:ea typeface="Consolas"/>
                <a:cs typeface="Consolas"/>
                <a:sym typeface="Consolas"/>
              </a:rPr>
              <a:t>sum;        //宣告sum為短整數</a:t>
            </a:r>
            <a:endParaRPr sz="2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2240"/>
              <a:buNone/>
            </a:pPr>
            <a:endParaRPr sz="2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342900" lvl="0" indent="-200660" algn="l" rtl="0">
              <a:spcBef>
                <a:spcPts val="1000"/>
              </a:spcBef>
              <a:spcAft>
                <a:spcPts val="0"/>
              </a:spcAft>
              <a:buSzPts val="2240"/>
              <a:buNone/>
            </a:pPr>
            <a:endParaRPr sz="280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pic>
        <p:nvPicPr>
          <p:cNvPr id="329" name="Google Shape;329;p24"/>
          <p:cNvPicPr preferRelativeResize="0"/>
          <p:nvPr/>
        </p:nvPicPr>
        <p:blipFill rotWithShape="1">
          <a:blip r:embed="rId3">
            <a:alphaModFix/>
          </a:blip>
          <a:srcRect t="1129"/>
          <a:stretch/>
        </p:blipFill>
        <p:spPr>
          <a:xfrm>
            <a:off x="4253494" y="1611984"/>
            <a:ext cx="7518936" cy="20644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5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無號整數</a:t>
            </a:r>
            <a:endParaRPr/>
          </a:p>
        </p:txBody>
      </p:sp>
      <p:sp>
        <p:nvSpPr>
          <p:cNvPr id="335" name="Google Shape;335;p25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10399163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加上unsigned，整數資料型態便可成為</a:t>
            </a:r>
            <a:r>
              <a:rPr lang="en-US" sz="2800">
                <a:solidFill>
                  <a:srgbClr val="FF0000"/>
                </a:solidFill>
              </a:rPr>
              <a:t>無號整數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2080"/>
              <a:buChar char="►"/>
            </a:pPr>
            <a:r>
              <a:rPr lang="en-US" sz="2600"/>
              <a:t>無號整數即沒有負數的整數</a:t>
            </a:r>
            <a:endParaRPr sz="2600"/>
          </a:p>
          <a:p>
            <a:pPr marL="742950" lvl="1" indent="-153669" algn="l" rtl="0">
              <a:spcBef>
                <a:spcPts val="1000"/>
              </a:spcBef>
              <a:spcAft>
                <a:spcPts val="0"/>
              </a:spcAft>
              <a:buSzPts val="2080"/>
              <a:buNone/>
            </a:pPr>
            <a:endParaRPr sz="2600"/>
          </a:p>
          <a:p>
            <a:pPr marL="742950" lvl="1" indent="-153669" algn="l" rtl="0">
              <a:spcBef>
                <a:spcPts val="1000"/>
              </a:spcBef>
              <a:spcAft>
                <a:spcPts val="0"/>
              </a:spcAft>
              <a:buSzPts val="2080"/>
              <a:buNone/>
            </a:pPr>
            <a:endParaRPr sz="26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2240"/>
              <a:buNone/>
            </a:pPr>
            <a:endParaRPr sz="28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2240"/>
              <a:buNone/>
            </a:pPr>
            <a:endParaRPr sz="2800" b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2240"/>
              <a:buNone/>
            </a:pPr>
            <a:r>
              <a:rPr lang="en-US" sz="2800" b="1"/>
              <a:t>	</a:t>
            </a:r>
            <a:r>
              <a:rPr lang="en-US" sz="2800" b="1">
                <a:latin typeface="Consolas"/>
                <a:ea typeface="Consolas"/>
                <a:cs typeface="Consolas"/>
                <a:sym typeface="Consolas"/>
              </a:rPr>
              <a:t>unsigned int </a:t>
            </a:r>
            <a:r>
              <a:rPr lang="en-US" sz="2800">
                <a:latin typeface="Consolas"/>
                <a:ea typeface="Consolas"/>
                <a:cs typeface="Consolas"/>
                <a:sym typeface="Consolas"/>
              </a:rPr>
              <a:t>num; //宣告num 為無號正數 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2240"/>
              <a:buNone/>
            </a:pPr>
            <a:r>
              <a:rPr lang="en-US" sz="2800" b="1">
                <a:latin typeface="Consolas"/>
                <a:ea typeface="Consolas"/>
                <a:cs typeface="Consolas"/>
                <a:sym typeface="Consolas"/>
              </a:rPr>
              <a:t>	unsigned short int </a:t>
            </a:r>
            <a:r>
              <a:rPr lang="en-US" sz="2800">
                <a:latin typeface="Consolas"/>
                <a:ea typeface="Consolas"/>
                <a:cs typeface="Consolas"/>
                <a:sym typeface="Consolas"/>
              </a:rPr>
              <a:t>sum; //宣告sum為無號短整數</a:t>
            </a:r>
            <a:endParaRPr sz="2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336" name="Google Shape;336;p25"/>
          <p:cNvGraphicFramePr/>
          <p:nvPr/>
        </p:nvGraphicFramePr>
        <p:xfrm>
          <a:off x="1230720" y="2837469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{CBC8E45A-379B-4685-B56D-02DA8D7E8588}</a:tableStyleId>
              </a:tblPr>
              <a:tblGrid>
                <a:gridCol w="3340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5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6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資料型態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型態說明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位元組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表示範圍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unsigned long int</a:t>
                      </a:r>
                      <a:endParaRPr sz="2000" b="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無號長整數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4</a:t>
                      </a:r>
                      <a:endParaRPr sz="20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0~4294967295</a:t>
                      </a:r>
                      <a:endParaRPr sz="20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unsigned int</a:t>
                      </a:r>
                      <a:endParaRPr sz="2000" b="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無號整數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4</a:t>
                      </a:r>
                      <a:endParaRPr sz="20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rebuchet MS"/>
                        <a:buNone/>
                      </a:pPr>
                      <a:r>
                        <a:rPr lang="en-US" sz="2000" u="none" strike="noStrike" cap="none"/>
                        <a:t>0~4294967295</a:t>
                      </a:r>
                      <a:endParaRPr sz="20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unsigned short int</a:t>
                      </a:r>
                      <a:endParaRPr sz="2000" b="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無號短整數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strike="noStrike" cap="none"/>
                        <a:t>2</a:t>
                      </a:r>
                      <a:endParaRPr sz="20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rebuchet MS"/>
                        <a:buNone/>
                      </a:pPr>
                      <a:r>
                        <a:rPr lang="en-US" sz="2000" u="none" strike="noStrike" cap="none"/>
                        <a:t>0~65535</a:t>
                      </a:r>
                      <a:endParaRPr sz="20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6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溢位（overflow）</a:t>
            </a:r>
            <a:endParaRPr/>
          </a:p>
        </p:txBody>
      </p:sp>
      <p:sp>
        <p:nvSpPr>
          <p:cNvPr id="342" name="Google Shape;342;p26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10399163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溢位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2080"/>
              <a:buChar char="►"/>
            </a:pPr>
            <a:r>
              <a:rPr lang="en-US" sz="2600"/>
              <a:t>當儲存的數值超出容許範圍時</a:t>
            </a:r>
            <a:endParaRPr/>
          </a:p>
        </p:txBody>
      </p:sp>
      <p:pic>
        <p:nvPicPr>
          <p:cNvPr id="343" name="Google Shape;343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332" y="2659813"/>
            <a:ext cx="6392167" cy="3781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80850" y="5462205"/>
            <a:ext cx="2049087" cy="740634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13586" y="1371601"/>
            <a:ext cx="5383529" cy="2376064"/>
          </a:xfrm>
          <a:prstGeom prst="rect">
            <a:avLst/>
          </a:prstGeom>
          <a:noFill/>
          <a:ln>
            <a:noFill/>
          </a:ln>
        </p:spPr>
      </p:pic>
      <p:sp>
        <p:nvSpPr>
          <p:cNvPr id="346" name="Google Shape;346;p26"/>
          <p:cNvSpPr txBox="1"/>
          <p:nvPr/>
        </p:nvSpPr>
        <p:spPr>
          <a:xfrm>
            <a:off x="6493095" y="5139039"/>
            <a:ext cx="98937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Output: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7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課堂實作(六)</a:t>
            </a:r>
            <a:br>
              <a:rPr lang="en-US" sz="4800">
                <a:solidFill>
                  <a:srgbClr val="0070C0"/>
                </a:solidFill>
                <a:latin typeface="DFKai-SB"/>
                <a:ea typeface="DFKai-SB"/>
                <a:cs typeface="DFKai-SB"/>
                <a:sym typeface="DFKai-SB"/>
              </a:rPr>
            </a:b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endParaRPr sz="4800">
              <a:solidFill>
                <a:srgbClr val="996633"/>
              </a:solidFill>
            </a:endParaRPr>
          </a:p>
        </p:txBody>
      </p:sp>
      <p:sp>
        <p:nvSpPr>
          <p:cNvPr id="352" name="Google Shape;352;p27"/>
          <p:cNvSpPr txBox="1">
            <a:spLocks noGrp="1"/>
          </p:cNvSpPr>
          <p:nvPr>
            <p:ph type="body" idx="1"/>
          </p:nvPr>
        </p:nvSpPr>
        <p:spPr>
          <a:xfrm>
            <a:off x="677333" y="1674708"/>
            <a:ext cx="8674058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宣告兩個變數，⼀個為</a:t>
            </a:r>
            <a:r>
              <a:rPr lang="en-US" sz="2800">
                <a:solidFill>
                  <a:srgbClr val="00B0F0"/>
                </a:solidFill>
              </a:rPr>
              <a:t>整數型態</a:t>
            </a:r>
            <a:r>
              <a:rPr lang="en-US" sz="2800"/>
              <a:t>，一個為</a:t>
            </a:r>
            <a:r>
              <a:rPr lang="en-US" sz="2800">
                <a:solidFill>
                  <a:srgbClr val="00B0F0"/>
                </a:solidFill>
              </a:rPr>
              <a:t>短整數型態</a:t>
            </a:r>
            <a:r>
              <a:rPr lang="en-US" sz="2800"/>
              <a:t>，初始值皆為</a:t>
            </a:r>
            <a:r>
              <a:rPr lang="en-US" sz="2800">
                <a:solidFill>
                  <a:srgbClr val="FF0000"/>
                </a:solidFill>
              </a:rPr>
              <a:t>32767</a:t>
            </a:r>
            <a:r>
              <a:rPr lang="en-US" sz="2800"/>
              <a:t>，請先印出兩變數之初始值，再印出各加⼀之值。</a:t>
            </a:r>
            <a:endParaRPr sz="2600"/>
          </a:p>
        </p:txBody>
      </p:sp>
      <p:pic>
        <p:nvPicPr>
          <p:cNvPr id="353" name="Google Shape;353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10162" y="3603008"/>
            <a:ext cx="7278339" cy="2618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變數宣告</a:t>
            </a:r>
            <a:endParaRPr/>
          </a:p>
        </p:txBody>
      </p:sp>
      <p:sp>
        <p:nvSpPr>
          <p:cNvPr id="160" name="Google Shape;160;p3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8558107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宣告⽅方式：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>
                <a:solidFill>
                  <a:srgbClr val="FF0000"/>
                </a:solidFill>
              </a:rPr>
              <a:t>int</a:t>
            </a:r>
            <a:r>
              <a:rPr lang="en-US" sz="2400"/>
              <a:t> </a:t>
            </a:r>
            <a:r>
              <a:rPr lang="en-US" sz="2400">
                <a:solidFill>
                  <a:srgbClr val="0070C0"/>
                </a:solidFill>
              </a:rPr>
              <a:t>num</a:t>
            </a:r>
            <a:r>
              <a:rPr lang="en-US" sz="2400"/>
              <a:t>; /* 宣告 num 為整數變數 */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>
                <a:solidFill>
                  <a:srgbClr val="FF0000"/>
                </a:solidFill>
              </a:rPr>
              <a:t>int</a:t>
            </a:r>
            <a:r>
              <a:rPr lang="en-US" sz="2400"/>
              <a:t> </a:t>
            </a:r>
            <a:r>
              <a:rPr lang="en-US" sz="2400">
                <a:solidFill>
                  <a:srgbClr val="0070C0"/>
                </a:solidFill>
              </a:rPr>
              <a:t>a,b,c</a:t>
            </a:r>
            <a:r>
              <a:rPr lang="en-US" sz="2400"/>
              <a:t>; /* 同時宣告 a, b 與 c 為整數變數 */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>
                <a:solidFill>
                  <a:srgbClr val="FF0000"/>
                </a:solidFill>
              </a:rPr>
              <a:t>float</a:t>
            </a:r>
            <a:r>
              <a:rPr lang="en-US" sz="2400"/>
              <a:t> </a:t>
            </a:r>
            <a:r>
              <a:rPr lang="en-US" sz="2400">
                <a:solidFill>
                  <a:srgbClr val="0070C0"/>
                </a:solidFill>
              </a:rPr>
              <a:t>sum=0.0</a:t>
            </a:r>
            <a:r>
              <a:rPr lang="en-US" sz="2400"/>
              <a:t>; /* 宣告浮點數變數sum，並設值為0.0 */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endParaRPr sz="3200">
              <a:latin typeface="DFKai-SB"/>
              <a:ea typeface="DFKai-SB"/>
              <a:cs typeface="DFKai-SB"/>
              <a:sym typeface="DFKai-SB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 sz="2000">
              <a:latin typeface="DFKai-SB"/>
              <a:ea typeface="DFKai-SB"/>
              <a:cs typeface="DFKai-SB"/>
              <a:sym typeface="DFKai-SB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變數的命名規則</a:t>
            </a:r>
            <a:endParaRPr/>
          </a:p>
        </p:txBody>
      </p:sp>
      <p:sp>
        <p:nvSpPr>
          <p:cNvPr id="166" name="Google Shape;166;p4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8558107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變數名稱可以是英⽂字⺟、數字或底線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760"/>
              <a:buChar char="►"/>
            </a:pPr>
            <a:r>
              <a:rPr lang="en-US" sz="2200"/>
              <a:t>名稱中不能有空白字元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760"/>
              <a:buChar char="►"/>
            </a:pPr>
            <a:r>
              <a:rPr lang="en-US" sz="2200"/>
              <a:t>第一個字元不能是數字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760"/>
              <a:buChar char="►"/>
            </a:pPr>
            <a:r>
              <a:rPr lang="en-US" sz="2200"/>
              <a:t>不能使⽤到關鍵字</a:t>
            </a:r>
            <a:endParaRPr/>
          </a:p>
          <a:p>
            <a:pPr marL="342900" lvl="0" indent="-241300" algn="l" rtl="0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 sz="2000"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167" name="Google Shape;167;p4"/>
          <p:cNvSpPr txBox="1"/>
          <p:nvPr/>
        </p:nvSpPr>
        <p:spPr>
          <a:xfrm>
            <a:off x="1150888" y="4057246"/>
            <a:ext cx="8602711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intel_4x       /* 正確 */</a:t>
            </a: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_AMD           /* 正確，變數的第一個字母可以是底線 */</a:t>
            </a: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2</a:t>
            </a: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dos            /* 錯誤，變數的第一個字母不能是數字 */</a:t>
            </a: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my</a:t>
            </a:r>
            <a:r>
              <a:rPr lang="en-US" sz="2400" b="0" i="0" u="none" strike="noStrike" cap="non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dogs       /* 錯誤，變數的不能有空白 */</a:t>
            </a: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rebuchet MS"/>
              <a:buNone/>
            </a:pPr>
            <a:r>
              <a:rPr lang="en-US" sz="2400" b="0" i="0" u="none" strike="noStrike" cap="non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goto</a:t>
            </a:r>
            <a:r>
              <a:rPr lang="en-US"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         /* 錯誤，變數不能式c語言關鍵字 */</a:t>
            </a:r>
            <a:endParaRPr sz="2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5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變數的設值</a:t>
            </a:r>
            <a:endParaRPr/>
          </a:p>
        </p:txBody>
      </p:sp>
      <p:sp>
        <p:nvSpPr>
          <p:cNvPr id="173" name="Google Shape;173;p5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8558107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宣告的時候設值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	</a:t>
            </a:r>
            <a:r>
              <a:rPr lang="en-US" sz="2400">
                <a:solidFill>
                  <a:srgbClr val="FF0000"/>
                </a:solidFill>
              </a:rPr>
              <a:t>int</a:t>
            </a:r>
            <a:r>
              <a:rPr lang="en-US" sz="2400"/>
              <a:t> </a:t>
            </a:r>
            <a:r>
              <a:rPr lang="en-US" sz="2400">
                <a:solidFill>
                  <a:srgbClr val="0070C0"/>
                </a:solidFill>
              </a:rPr>
              <a:t>num=2;</a:t>
            </a:r>
            <a:r>
              <a:rPr lang="en-US" sz="2400"/>
              <a:t> /* 宣告變數，並直接設值 */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920"/>
              <a:buChar char="►"/>
            </a:pPr>
            <a:r>
              <a:rPr lang="en-US" sz="2400"/>
              <a:t>宣告後再設值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	</a:t>
            </a:r>
            <a:r>
              <a:rPr lang="en-US" sz="2400">
                <a:solidFill>
                  <a:srgbClr val="FF0000"/>
                </a:solidFill>
              </a:rPr>
              <a:t>int</a:t>
            </a:r>
            <a:r>
              <a:rPr lang="en-US" sz="2400"/>
              <a:t> </a:t>
            </a:r>
            <a:r>
              <a:rPr lang="en-US" sz="2400">
                <a:solidFill>
                  <a:srgbClr val="0070C0"/>
                </a:solidFill>
              </a:rPr>
              <a:t>num1,num2;</a:t>
            </a:r>
            <a:r>
              <a:rPr lang="en-US" sz="2400"/>
              <a:t> /* 宣告變數 */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	</a:t>
            </a:r>
            <a:r>
              <a:rPr lang="en-US" sz="2400">
                <a:solidFill>
                  <a:srgbClr val="FF0000"/>
                </a:solidFill>
              </a:rPr>
              <a:t>char</a:t>
            </a:r>
            <a:r>
              <a:rPr lang="en-US" sz="2400"/>
              <a:t> </a:t>
            </a:r>
            <a:r>
              <a:rPr lang="en-US" sz="2400">
                <a:solidFill>
                  <a:srgbClr val="0070C0"/>
                </a:solidFill>
              </a:rPr>
              <a:t>ch;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	</a:t>
            </a:r>
            <a:r>
              <a:rPr lang="en-US" sz="2400">
                <a:solidFill>
                  <a:srgbClr val="0070C0"/>
                </a:solidFill>
              </a:rPr>
              <a:t>num1=2;</a:t>
            </a:r>
            <a:r>
              <a:rPr lang="en-US" sz="2400"/>
              <a:t>     /* 將整數變數num1的值設為2 */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	</a:t>
            </a:r>
            <a:r>
              <a:rPr lang="en-US" sz="2400">
                <a:solidFill>
                  <a:srgbClr val="0070C0"/>
                </a:solidFill>
              </a:rPr>
              <a:t>num2=30;</a:t>
            </a:r>
            <a:r>
              <a:rPr lang="en-US" sz="2400"/>
              <a:t>   /* 將整數變數num2的值設為30 */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	</a:t>
            </a:r>
            <a:r>
              <a:rPr lang="en-US" sz="2400">
                <a:solidFill>
                  <a:srgbClr val="0070C0"/>
                </a:solidFill>
              </a:rPr>
              <a:t>ch =‘m’;     </a:t>
            </a:r>
            <a:r>
              <a:rPr lang="en-US" sz="2400"/>
              <a:t>/* 將字元變數ch的值設為'm' */</a:t>
            </a:r>
            <a:endParaRPr sz="2000">
              <a:latin typeface="DFKai-SB"/>
              <a:ea typeface="DFKai-SB"/>
              <a:cs typeface="DFKai-SB"/>
              <a:sym typeface="DFKai-SB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6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為什麼要宣告變數</a:t>
            </a:r>
            <a:endParaRPr/>
          </a:p>
        </p:txBody>
      </p:sp>
      <p:sp>
        <p:nvSpPr>
          <p:cNvPr id="179" name="Google Shape;179;p6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8558107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920"/>
              <a:buChar char="►"/>
            </a:pPr>
            <a:r>
              <a:rPr lang="en-US" sz="2400">
                <a:solidFill>
                  <a:schemeClr val="dk1"/>
                </a:solidFill>
              </a:rPr>
              <a:t>宣告變數有許多好處，諸如：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760"/>
              <a:buChar char="►"/>
            </a:pPr>
            <a:r>
              <a:rPr lang="en-US" sz="2200">
                <a:solidFill>
                  <a:schemeClr val="dk1"/>
                </a:solidFill>
              </a:rPr>
              <a:t>⽅便編譯器找到錯誤的變數名稱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760"/>
              <a:buChar char="►"/>
            </a:pPr>
            <a:r>
              <a:rPr lang="en-US" sz="2200">
                <a:solidFill>
                  <a:schemeClr val="dk1"/>
                </a:solidFill>
              </a:rPr>
              <a:t>避免變數名稱打錯 （如數字0與英⽂字母O）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760"/>
              <a:buChar char="►"/>
            </a:pPr>
            <a:r>
              <a:rPr lang="en-US" sz="2200">
                <a:solidFill>
                  <a:schemeClr val="dk1"/>
                </a:solidFill>
              </a:rPr>
              <a:t>除錯容易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760"/>
              <a:buChar char="►"/>
            </a:pPr>
            <a:r>
              <a:rPr lang="en-US" sz="2200">
                <a:solidFill>
                  <a:schemeClr val="dk1"/>
                </a:solidFill>
              </a:rPr>
              <a:t>增加程式的可讀性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760"/>
              <a:buChar char="►"/>
            </a:pPr>
            <a:r>
              <a:rPr lang="en-US" sz="2200">
                <a:solidFill>
                  <a:schemeClr val="dk1"/>
                </a:solidFill>
              </a:rPr>
              <a:t>便於程式碼的維護</a:t>
            </a: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7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變數範例</a:t>
            </a:r>
            <a:endParaRPr/>
          </a:p>
        </p:txBody>
      </p:sp>
      <p:sp>
        <p:nvSpPr>
          <p:cNvPr id="185" name="Google Shape;185;p7"/>
          <p:cNvSpPr txBox="1">
            <a:spLocks noGrp="1"/>
          </p:cNvSpPr>
          <p:nvPr>
            <p:ph type="body" idx="1"/>
          </p:nvPr>
        </p:nvSpPr>
        <p:spPr>
          <a:xfrm>
            <a:off x="5249332" y="1938148"/>
            <a:ext cx="3376596" cy="190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n-US" sz="2400"/>
              <a:t>要改數字每個都要更改</a:t>
            </a:r>
            <a:endParaRPr/>
          </a:p>
        </p:txBody>
      </p:sp>
      <p:pic>
        <p:nvPicPr>
          <p:cNvPr id="186" name="Google Shape;186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909" y="1434599"/>
            <a:ext cx="7552267" cy="2081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4909" y="4026678"/>
            <a:ext cx="7517221" cy="2553335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7"/>
          <p:cNvSpPr/>
          <p:nvPr/>
        </p:nvSpPr>
        <p:spPr>
          <a:xfrm>
            <a:off x="3065929" y="3418970"/>
            <a:ext cx="403412" cy="421341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9050" cap="rnd" cmpd="sng">
            <a:solidFill>
              <a:srgbClr val="6A1C6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9" name="Google Shape;189;p7"/>
          <p:cNvSpPr/>
          <p:nvPr/>
        </p:nvSpPr>
        <p:spPr>
          <a:xfrm>
            <a:off x="1550894" y="4769224"/>
            <a:ext cx="959224" cy="534121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0" name="Google Shape;190;p7"/>
          <p:cNvSpPr txBox="1"/>
          <p:nvPr/>
        </p:nvSpPr>
        <p:spPr>
          <a:xfrm>
            <a:off x="2515097" y="4836229"/>
            <a:ext cx="733726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Trebuchet MS"/>
              <a:buNone/>
            </a:pPr>
            <a:r>
              <a:rPr lang="en-US" sz="2000" b="0" i="0" u="none" strike="noStrike" cap="non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使用變數，更改這裡就可以改變所有num的值，例如改成num=3</a:t>
            </a:r>
            <a:endParaRPr sz="2000" b="0" i="0" u="none" strike="noStrike" cap="none">
              <a:solidFill>
                <a:srgbClr val="FF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8"/>
          <p:cNvSpPr txBox="1">
            <a:spLocks noGrp="1"/>
          </p:cNvSpPr>
          <p:nvPr>
            <p:ph type="title"/>
          </p:nvPr>
        </p:nvSpPr>
        <p:spPr>
          <a:xfrm>
            <a:off x="677332" y="600173"/>
            <a:ext cx="9143999" cy="76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課堂實作(一):變數輸出</a:t>
            </a: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br>
              <a:rPr lang="en-US" sz="4800">
                <a:solidFill>
                  <a:srgbClr val="996633"/>
                </a:solidFill>
              </a:rPr>
            </a:br>
            <a:endParaRPr sz="4800">
              <a:solidFill>
                <a:srgbClr val="996633"/>
              </a:solidFill>
            </a:endParaRPr>
          </a:p>
        </p:txBody>
      </p:sp>
      <p:sp>
        <p:nvSpPr>
          <p:cNvPr id="196" name="Google Shape;196;p8"/>
          <p:cNvSpPr txBox="1">
            <a:spLocks noGrp="1"/>
          </p:cNvSpPr>
          <p:nvPr>
            <p:ph type="body" idx="1"/>
          </p:nvPr>
        </p:nvSpPr>
        <p:spPr>
          <a:xfrm>
            <a:off x="677332" y="1674708"/>
            <a:ext cx="8558107" cy="5579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240"/>
              <a:buChar char="►"/>
            </a:pPr>
            <a:r>
              <a:rPr lang="en-US" sz="2800"/>
              <a:t>宣告整數、浮點數、字元變數並輸出。</a:t>
            </a:r>
            <a:endParaRPr/>
          </a:p>
        </p:txBody>
      </p:sp>
      <p:pic>
        <p:nvPicPr>
          <p:cNvPr id="197" name="Google Shape;19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07506" y="3511807"/>
            <a:ext cx="7683649" cy="25813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9"/>
          <p:cNvSpPr txBox="1">
            <a:spLocks noGrp="1"/>
          </p:cNvSpPr>
          <p:nvPr>
            <p:ph type="title"/>
          </p:nvPr>
        </p:nvSpPr>
        <p:spPr>
          <a:xfrm>
            <a:off x="999067" y="516467"/>
            <a:ext cx="8596668" cy="1100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4800"/>
              <a:buFont typeface="Trebuchet MS"/>
              <a:buNone/>
            </a:pPr>
            <a:r>
              <a:rPr lang="en-US" sz="4800">
                <a:solidFill>
                  <a:srgbClr val="996633"/>
                </a:solidFill>
              </a:rPr>
              <a:t>變數的資料形態</a:t>
            </a:r>
            <a:br>
              <a:rPr lang="en-US" sz="4800">
                <a:solidFill>
                  <a:srgbClr val="996633"/>
                </a:solidFill>
              </a:rPr>
            </a:br>
            <a:endParaRPr sz="4800">
              <a:solidFill>
                <a:srgbClr val="996633"/>
              </a:solidFill>
            </a:endParaRPr>
          </a:p>
        </p:txBody>
      </p:sp>
      <p:pic>
        <p:nvPicPr>
          <p:cNvPr id="203" name="Google Shape;203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9067" y="1408166"/>
            <a:ext cx="6448511" cy="52009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紫蘿蘭色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680</Words>
  <Application>Microsoft Office PowerPoint</Application>
  <PresentationFormat>寬螢幕</PresentationFormat>
  <Paragraphs>146</Paragraphs>
  <Slides>27</Slides>
  <Notes>27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5" baseType="lpstr">
      <vt:lpstr>Noto Sans Symbols</vt:lpstr>
      <vt:lpstr>DFKai-SB</vt:lpstr>
      <vt:lpstr>Arial</vt:lpstr>
      <vt:lpstr>Calibri</vt:lpstr>
      <vt:lpstr>Consolas</vt:lpstr>
      <vt:lpstr>Times New Roman</vt:lpstr>
      <vt:lpstr>Trebuchet MS</vt:lpstr>
      <vt:lpstr>多面向</vt:lpstr>
      <vt:lpstr>PowerPoint 簡報</vt:lpstr>
      <vt:lpstr>課程大綱 Outline</vt:lpstr>
      <vt:lpstr>變數宣告</vt:lpstr>
      <vt:lpstr>變數的命名規則</vt:lpstr>
      <vt:lpstr>變數的設值</vt:lpstr>
      <vt:lpstr>為什麼要宣告變數</vt:lpstr>
      <vt:lpstr>變數範例</vt:lpstr>
      <vt:lpstr>課堂實作(一):變數輸出   </vt:lpstr>
      <vt:lpstr>變數的資料形態 </vt:lpstr>
      <vt:lpstr>控制變數輸出 </vt:lpstr>
      <vt:lpstr>控制變數輸出  </vt:lpstr>
      <vt:lpstr>課堂實作(二):控制變數輸出   </vt:lpstr>
      <vt:lpstr>識別字 (identifier)</vt:lpstr>
      <vt:lpstr>關鍵字（keyword）</vt:lpstr>
      <vt:lpstr>課堂實作(三):變數   </vt:lpstr>
      <vt:lpstr>輸入- scanf()   </vt:lpstr>
      <vt:lpstr>輸入- scanf()   </vt:lpstr>
      <vt:lpstr>課堂實作(四):輸入-scanf()    </vt:lpstr>
      <vt:lpstr>運算子 </vt:lpstr>
      <vt:lpstr>課堂實作(五):找錢系統     </vt:lpstr>
      <vt:lpstr>PowerPoint 簡報</vt:lpstr>
      <vt:lpstr>基本資料型態  </vt:lpstr>
      <vt:lpstr>基本資料型態：整數型態</vt:lpstr>
      <vt:lpstr>基本資料型態：整數型態</vt:lpstr>
      <vt:lpstr>無號整數</vt:lpstr>
      <vt:lpstr>溢位（overflow）</vt:lpstr>
      <vt:lpstr>課堂實作(六)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bbs</dc:creator>
  <cp:lastModifiedBy>M093040016</cp:lastModifiedBy>
  <cp:revision>1</cp:revision>
  <dcterms:created xsi:type="dcterms:W3CDTF">2016-09-28T07:16:25Z</dcterms:created>
  <dcterms:modified xsi:type="dcterms:W3CDTF">2021-10-13T15:41:16Z</dcterms:modified>
</cp:coreProperties>
</file>