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Lst>
  <p:notesMasterIdLst>
    <p:notesMasterId r:id="rId77"/>
  </p:notesMasterIdLst>
  <p:sldIdLst>
    <p:sldId id="256" r:id="rId2"/>
    <p:sldId id="257" r:id="rId3"/>
    <p:sldId id="258" r:id="rId4"/>
    <p:sldId id="266" r:id="rId5"/>
    <p:sldId id="268" r:id="rId6"/>
    <p:sldId id="269" r:id="rId7"/>
    <p:sldId id="343" r:id="rId8"/>
    <p:sldId id="344" r:id="rId9"/>
    <p:sldId id="275" r:id="rId10"/>
    <p:sldId id="259" r:id="rId11"/>
    <p:sldId id="346" r:id="rId12"/>
    <p:sldId id="347" r:id="rId13"/>
    <p:sldId id="348" r:id="rId14"/>
    <p:sldId id="349" r:id="rId15"/>
    <p:sldId id="350" r:id="rId16"/>
    <p:sldId id="351" r:id="rId17"/>
    <p:sldId id="352" r:id="rId18"/>
    <p:sldId id="409" r:id="rId19"/>
    <p:sldId id="353" r:id="rId20"/>
    <p:sldId id="354" r:id="rId21"/>
    <p:sldId id="356" r:id="rId22"/>
    <p:sldId id="355" r:id="rId23"/>
    <p:sldId id="357" r:id="rId24"/>
    <p:sldId id="358" r:id="rId25"/>
    <p:sldId id="359" r:id="rId26"/>
    <p:sldId id="360" r:id="rId27"/>
    <p:sldId id="361" r:id="rId28"/>
    <p:sldId id="362" r:id="rId29"/>
    <p:sldId id="363" r:id="rId30"/>
    <p:sldId id="300" r:id="rId31"/>
    <p:sldId id="370" r:id="rId32"/>
    <p:sldId id="371" r:id="rId33"/>
    <p:sldId id="373" r:id="rId34"/>
    <p:sldId id="405" r:id="rId35"/>
    <p:sldId id="369" r:id="rId36"/>
    <p:sldId id="375" r:id="rId37"/>
    <p:sldId id="376" r:id="rId38"/>
    <p:sldId id="377" r:id="rId39"/>
    <p:sldId id="374" r:id="rId40"/>
    <p:sldId id="378" r:id="rId41"/>
    <p:sldId id="379" r:id="rId42"/>
    <p:sldId id="380" r:id="rId43"/>
    <p:sldId id="381" r:id="rId44"/>
    <p:sldId id="368" r:id="rId45"/>
    <p:sldId id="382" r:id="rId46"/>
    <p:sldId id="383" r:id="rId47"/>
    <p:sldId id="384" r:id="rId48"/>
    <p:sldId id="385" r:id="rId49"/>
    <p:sldId id="386" r:id="rId50"/>
    <p:sldId id="387" r:id="rId51"/>
    <p:sldId id="364" r:id="rId52"/>
    <p:sldId id="388" r:id="rId53"/>
    <p:sldId id="389" r:id="rId54"/>
    <p:sldId id="365" r:id="rId55"/>
    <p:sldId id="390" r:id="rId56"/>
    <p:sldId id="391" r:id="rId57"/>
    <p:sldId id="392" r:id="rId58"/>
    <p:sldId id="393" r:id="rId59"/>
    <p:sldId id="394" r:id="rId60"/>
    <p:sldId id="395" r:id="rId61"/>
    <p:sldId id="396" r:id="rId62"/>
    <p:sldId id="366" r:id="rId63"/>
    <p:sldId id="397" r:id="rId64"/>
    <p:sldId id="406" r:id="rId65"/>
    <p:sldId id="367" r:id="rId66"/>
    <p:sldId id="402" r:id="rId67"/>
    <p:sldId id="403" r:id="rId68"/>
    <p:sldId id="404" r:id="rId69"/>
    <p:sldId id="399" r:id="rId70"/>
    <p:sldId id="401" r:id="rId71"/>
    <p:sldId id="262" r:id="rId72"/>
    <p:sldId id="400" r:id="rId73"/>
    <p:sldId id="407" r:id="rId74"/>
    <p:sldId id="408" r:id="rId75"/>
    <p:sldId id="26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C3DC62B4-4F13-5B47-8675-04B4D77AF7B2}">
          <p14:sldIdLst>
            <p14:sldId id="256"/>
            <p14:sldId id="257"/>
          </p14:sldIdLst>
        </p14:section>
        <p14:section name="緒論" id="{CA62781C-00BE-6848-AED0-A0CD7F457AB6}">
          <p14:sldIdLst>
            <p14:sldId id="258"/>
            <p14:sldId id="266"/>
            <p14:sldId id="268"/>
            <p14:sldId id="269"/>
            <p14:sldId id="343"/>
            <p14:sldId id="344"/>
            <p14:sldId id="275"/>
          </p14:sldIdLst>
        </p14:section>
        <p14:section name="研究方法與流程" id="{585B81DF-7833-9043-A174-2794C2D3B970}">
          <p14:sldIdLst>
            <p14:sldId id="259"/>
            <p14:sldId id="346"/>
            <p14:sldId id="347"/>
            <p14:sldId id="348"/>
            <p14:sldId id="349"/>
            <p14:sldId id="350"/>
            <p14:sldId id="351"/>
            <p14:sldId id="352"/>
            <p14:sldId id="409"/>
            <p14:sldId id="353"/>
            <p14:sldId id="354"/>
            <p14:sldId id="356"/>
            <p14:sldId id="355"/>
            <p14:sldId id="357"/>
            <p14:sldId id="358"/>
            <p14:sldId id="359"/>
            <p14:sldId id="360"/>
            <p14:sldId id="361"/>
            <p14:sldId id="362"/>
          </p14:sldIdLst>
        </p14:section>
        <p14:section name="各項特徵及分類" id="{0A7A03E3-D204-004B-B563-316E5900AC8E}">
          <p14:sldIdLst>
            <p14:sldId id="363"/>
            <p14:sldId id="300"/>
            <p14:sldId id="370"/>
            <p14:sldId id="371"/>
            <p14:sldId id="373"/>
            <p14:sldId id="405"/>
            <p14:sldId id="369"/>
            <p14:sldId id="375"/>
            <p14:sldId id="376"/>
            <p14:sldId id="377"/>
            <p14:sldId id="374"/>
            <p14:sldId id="378"/>
            <p14:sldId id="379"/>
            <p14:sldId id="380"/>
            <p14:sldId id="381"/>
            <p14:sldId id="368"/>
            <p14:sldId id="382"/>
            <p14:sldId id="383"/>
            <p14:sldId id="384"/>
            <p14:sldId id="385"/>
            <p14:sldId id="386"/>
            <p14:sldId id="387"/>
            <p14:sldId id="364"/>
            <p14:sldId id="388"/>
            <p14:sldId id="389"/>
            <p14:sldId id="365"/>
            <p14:sldId id="390"/>
            <p14:sldId id="391"/>
            <p14:sldId id="392"/>
            <p14:sldId id="393"/>
            <p14:sldId id="394"/>
            <p14:sldId id="395"/>
            <p14:sldId id="396"/>
            <p14:sldId id="366"/>
            <p14:sldId id="397"/>
            <p14:sldId id="406"/>
            <p14:sldId id="367"/>
            <p14:sldId id="402"/>
            <p14:sldId id="403"/>
            <p14:sldId id="404"/>
            <p14:sldId id="399"/>
            <p14:sldId id="401"/>
          </p14:sldIdLst>
        </p14:section>
        <p14:section name="結論與未來展望" id="{0037D060-8300-B54A-96E8-0EB6F7D195F9}">
          <p14:sldIdLst>
            <p14:sldId id="262"/>
            <p14:sldId id="400"/>
            <p14:sldId id="407"/>
            <p14:sldId id="408"/>
            <p14:sldId id="26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3D8"/>
    <a:srgbClr val="3B518A"/>
    <a:srgbClr val="5BC862"/>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9" autoAdjust="0"/>
    <p:restoredTop sz="85143" autoAdjust="0"/>
  </p:normalViewPr>
  <p:slideViewPr>
    <p:cSldViewPr snapToGrid="0" snapToObjects="1">
      <p:cViewPr>
        <p:scale>
          <a:sx n="150" d="100"/>
          <a:sy n="150" d="100"/>
        </p:scale>
        <p:origin x="-330" y="12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4B06F-B5C4-F247-9EFE-F5609446D6D5}" type="datetimeFigureOut">
              <a:rPr kumimoji="1" lang="zh-TW" altLang="en-US" smtClean="0"/>
              <a:t>2020/8/21</a:t>
            </a:fld>
            <a:endParaRPr kumimoji="1"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3CB6-87D3-784B-BE85-A891D6CE52C3}" type="slidenum">
              <a:rPr kumimoji="1" lang="zh-TW" altLang="en-US" smtClean="0"/>
              <a:t>‹#›</a:t>
            </a:fld>
            <a:endParaRPr kumimoji="1" lang="zh-TW" altLang="en-US"/>
          </a:p>
        </p:txBody>
      </p:sp>
    </p:spTree>
    <p:extLst>
      <p:ext uri="{BB962C8B-B14F-4D97-AF65-F5344CB8AC3E}">
        <p14:creationId xmlns:p14="http://schemas.microsoft.com/office/powerpoint/2010/main" val="353689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zh.wikipedia.org/wiki/%E7%94%BB%E5%AE%B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各位委員好，我</a:t>
            </a:r>
            <a:r>
              <a:rPr kumimoji="1" lang="zh-TW" altLang="en-US" dirty="0" smtClean="0"/>
              <a:t>是廖子翔，</a:t>
            </a:r>
            <a:r>
              <a:rPr kumimoji="1" lang="zh-TW" altLang="en-US" dirty="0"/>
              <a:t>我的論文題目</a:t>
            </a:r>
            <a:r>
              <a:rPr kumimoji="1" lang="zh-TW" altLang="en-US" dirty="0" smtClean="0"/>
              <a:t>是</a:t>
            </a:r>
            <a:r>
              <a:rPr kumimoji="1" lang="zh-TW" altLang="en-US" sz="1200" dirty="0" smtClean="0"/>
              <a:t>應用於手機之自動化臉部辨識系統</a:t>
            </a:r>
            <a:r>
              <a:rPr kumimoji="1" lang="zh-TW" altLang="en-US" dirty="0" smtClean="0"/>
              <a:t>，</a:t>
            </a:r>
            <a:r>
              <a:rPr kumimoji="1" lang="zh-TW" altLang="en-US" dirty="0"/>
              <a:t>指導教授為蔣依吾教授</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0</a:t>
            </a:fld>
            <a:endParaRPr kumimoji="1" lang="zh-TW" altLang="en-US"/>
          </a:p>
        </p:txBody>
      </p:sp>
    </p:spTree>
    <p:extLst>
      <p:ext uri="{BB962C8B-B14F-4D97-AF65-F5344CB8AC3E}">
        <p14:creationId xmlns:p14="http://schemas.microsoft.com/office/powerpoint/2010/main" val="273952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dirty="0" smtClean="0"/>
              <a:t>接下來簡介</a:t>
            </a:r>
            <a:r>
              <a:rPr kumimoji="1" lang="zh-TW" altLang="en-US" dirty="0" smtClean="0">
                <a:solidFill>
                  <a:schemeClr val="accent1"/>
                </a:solidFill>
              </a:rPr>
              <a:t>研究方法與流程</a:t>
            </a:r>
            <a:endParaRPr kumimoji="1"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9</a:t>
            </a:fld>
            <a:endParaRPr kumimoji="1" lang="zh-TW" altLang="en-US"/>
          </a:p>
        </p:txBody>
      </p:sp>
    </p:spTree>
    <p:extLst>
      <p:ext uri="{BB962C8B-B14F-4D97-AF65-F5344CB8AC3E}">
        <p14:creationId xmlns:p14="http://schemas.microsoft.com/office/powerpoint/2010/main" val="275695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先簡單介紹研究的目標，我們的目標就是將一張影像，透過特徵擷取得到臉上各個部位的特徵點，再根據特徵點計算出比例、角度、面積等資訊最後產生出各部位的分類以及斷語</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10</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11</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12</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接下來介紹特徵擷取的工具，第一個介紹的是</a:t>
            </a:r>
            <a:r>
              <a:rPr lang="en-US" altLang="zh-TW" dirty="0" err="1" smtClean="0"/>
              <a:t>Dlib</a:t>
            </a:r>
            <a:r>
              <a:rPr lang="zh-TW" altLang="en-US" dirty="0" smtClean="0"/>
              <a:t>，</a:t>
            </a:r>
            <a:r>
              <a:rPr lang="en-US" altLang="zh-TW" dirty="0" err="1" smtClean="0"/>
              <a:t>Dlib</a:t>
            </a:r>
            <a:r>
              <a:rPr lang="zh-TW" altLang="en-US" dirty="0" smtClean="0"/>
              <a:t>是一個</a:t>
            </a:r>
            <a:r>
              <a:rPr lang="zh-TW" altLang="en-US" sz="1200" dirty="0" smtClean="0"/>
              <a:t>包含機器學習、計算機視覺、圖像處理功能的函式庫，</a:t>
            </a:r>
            <a:endParaRPr lang="en-US" altLang="zh-TW" sz="1200" dirty="0" smtClean="0"/>
          </a:p>
          <a:p>
            <a:r>
              <a:rPr lang="zh-TW" altLang="en-US" sz="1200" dirty="0" smtClean="0"/>
              <a:t>他是使用</a:t>
            </a:r>
            <a:r>
              <a:rPr lang="en-US" altLang="zh-TW" sz="1200" dirty="0" smtClean="0"/>
              <a:t>C++</a:t>
            </a:r>
            <a:r>
              <a:rPr lang="zh-TW" altLang="en-US" sz="1200" dirty="0" smtClean="0"/>
              <a:t>開發，也有提供</a:t>
            </a:r>
            <a:r>
              <a:rPr lang="en-US" altLang="zh-TW" sz="1200" dirty="0" smtClean="0"/>
              <a:t>Python</a:t>
            </a:r>
            <a:r>
              <a:rPr lang="zh-TW" altLang="en-US" sz="1200" dirty="0" smtClean="0"/>
              <a:t>的</a:t>
            </a:r>
            <a:r>
              <a:rPr lang="en-US" altLang="zh-TW" sz="1200" dirty="0" smtClean="0"/>
              <a:t>API</a:t>
            </a:r>
            <a:r>
              <a:rPr lang="zh-TW" altLang="en-US" sz="1200" dirty="0" smtClean="0"/>
              <a:t>供</a:t>
            </a:r>
            <a:r>
              <a:rPr lang="en-US" altLang="zh-TW" sz="1200" dirty="0" smtClean="0"/>
              <a:t>Python</a:t>
            </a:r>
            <a:r>
              <a:rPr lang="zh-TW" altLang="en-US" sz="1200" dirty="0" smtClean="0"/>
              <a:t>使用，作者是</a:t>
            </a:r>
            <a:r>
              <a:rPr lang="en-US" altLang="zh-TW" sz="1200" dirty="0" smtClean="0"/>
              <a:t>Davis</a:t>
            </a:r>
            <a:r>
              <a:rPr lang="zh-TW" altLang="en-US" sz="1200" dirty="0" smtClean="0"/>
              <a:t>，初版發表於</a:t>
            </a:r>
            <a:r>
              <a:rPr lang="en-US" altLang="zh-TW" sz="1200" dirty="0" smtClean="0"/>
              <a:t>2002</a:t>
            </a:r>
            <a:r>
              <a:rPr lang="zh-TW" altLang="en-US" sz="1200" dirty="0" smtClean="0"/>
              <a:t>年，目前最新的版本是</a:t>
            </a:r>
            <a:r>
              <a:rPr lang="en-US" altLang="zh-TW" sz="1200" dirty="0" smtClean="0"/>
              <a:t>19.20</a:t>
            </a:r>
            <a:r>
              <a:rPr lang="zh-TW" altLang="en-US" sz="1200" dirty="0" smtClean="0"/>
              <a:t>版</a:t>
            </a:r>
            <a:endParaRPr lang="en-US" altLang="zh-TW" sz="1200" dirty="0" smtClean="0"/>
          </a:p>
          <a:p>
            <a:r>
              <a:rPr lang="zh-TW" altLang="en-US" sz="1200" dirty="0" smtClean="0"/>
              <a:t>使用的程式語言有</a:t>
            </a:r>
            <a:r>
              <a:rPr lang="en-US" altLang="zh-TW" sz="1200" dirty="0" smtClean="0"/>
              <a:t>C++</a:t>
            </a:r>
            <a:r>
              <a:rPr lang="zh-TW" altLang="en-US" sz="1200" dirty="0" smtClean="0"/>
              <a:t>跟</a:t>
            </a:r>
            <a:r>
              <a:rPr lang="en-US" altLang="zh-TW" sz="1200" dirty="0" smtClean="0"/>
              <a:t>Python</a:t>
            </a:r>
            <a:r>
              <a:rPr lang="zh-TW" altLang="en-US" sz="1200" dirty="0" smtClean="0"/>
              <a:t>，下面是官網的網址</a:t>
            </a:r>
            <a:endParaRPr lang="en-US" altLang="zh-TW" sz="1200" dirty="0" smtClean="0"/>
          </a:p>
          <a:p>
            <a:endParaRPr lang="en-US" altLang="zh-TW" sz="1200" dirty="0" smtClean="0"/>
          </a:p>
          <a:p>
            <a:r>
              <a:rPr lang="en-US" altLang="zh-TW" sz="1200" dirty="0" err="1" smtClean="0"/>
              <a:t>Dlib</a:t>
            </a:r>
            <a:r>
              <a:rPr lang="zh-TW" altLang="en-US" sz="1200" dirty="0" smtClean="0"/>
              <a:t>的應用如右邊這兩張圖，第一個是物件偵測，可以透過</a:t>
            </a:r>
            <a:r>
              <a:rPr lang="en-US" altLang="zh-TW" sz="1200" dirty="0" err="1" smtClean="0"/>
              <a:t>Dlib</a:t>
            </a:r>
            <a:r>
              <a:rPr lang="zh-TW" altLang="en-US" sz="1200" dirty="0" smtClean="0"/>
              <a:t>訓練出各式各樣的分類器，比如人、動物</a:t>
            </a:r>
            <a:endParaRPr lang="en-US" altLang="zh-TW" sz="1200" dirty="0" smtClean="0"/>
          </a:p>
          <a:p>
            <a:r>
              <a:rPr lang="zh-TW" altLang="en-US" sz="1200" dirty="0" smtClean="0"/>
              <a:t>第二個應用是像下面這張圖，可以自動產生人臉的標記</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13</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接下來介紹</a:t>
            </a:r>
            <a:r>
              <a:rPr lang="en-US" altLang="zh-TW" dirty="0" err="1" smtClean="0"/>
              <a:t>Dlib</a:t>
            </a:r>
            <a:r>
              <a:rPr lang="zh-TW" altLang="en-US" dirty="0" smtClean="0"/>
              <a:t>的訓練流程，由於</a:t>
            </a:r>
            <a:r>
              <a:rPr lang="en-US" altLang="zh-TW" dirty="0" err="1" smtClean="0"/>
              <a:t>Dlib</a:t>
            </a:r>
            <a:r>
              <a:rPr lang="zh-TW" altLang="en-US" dirty="0" smtClean="0"/>
              <a:t>原本給的</a:t>
            </a:r>
            <a:r>
              <a:rPr lang="en-US" altLang="zh-TW" dirty="0" smtClean="0"/>
              <a:t>68</a:t>
            </a:r>
            <a:r>
              <a:rPr lang="zh-TW" altLang="en-US" dirty="0" smtClean="0"/>
              <a:t>個點的模型並沒有包含我需要的所有特徵點，因此我需要訓練一個我自己的模型，</a:t>
            </a:r>
            <a:endParaRPr lang="en-US" altLang="zh-TW" dirty="0" smtClean="0"/>
          </a:p>
          <a:p>
            <a:r>
              <a:rPr lang="zh-TW" altLang="en-US" dirty="0" smtClean="0"/>
              <a:t>首先我需要標記訓練資料，我使用一個叫</a:t>
            </a:r>
            <a:r>
              <a:rPr lang="en-US" altLang="zh-TW" sz="1200" dirty="0" err="1" smtClean="0"/>
              <a:t>ImgLab</a:t>
            </a:r>
            <a:r>
              <a:rPr lang="zh-TW" altLang="en-US" sz="1200" dirty="0" smtClean="0"/>
              <a:t>的標記工具手動對人臉進行標記，一張照片需要標記</a:t>
            </a:r>
            <a:r>
              <a:rPr lang="en-US" altLang="zh-TW" sz="1200" dirty="0" smtClean="0"/>
              <a:t>122</a:t>
            </a:r>
            <a:r>
              <a:rPr lang="zh-TW" altLang="en-US" sz="1200" dirty="0" smtClean="0"/>
              <a:t>個特徵點，訓練集大約</a:t>
            </a:r>
            <a:r>
              <a:rPr lang="en-US" altLang="zh-TW" sz="1200" dirty="0" smtClean="0"/>
              <a:t>1000</a:t>
            </a:r>
            <a:r>
              <a:rPr lang="zh-TW" altLang="en-US" sz="1200" dirty="0" smtClean="0"/>
              <a:t>張照片</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14</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由於預測會受到光線影像，</a:t>
            </a:r>
            <a:r>
              <a:rPr lang="zh-TW" altLang="en-US" sz="1200" dirty="0" smtClean="0"/>
              <a:t>訓練時首先將照片進行正規化，對照片</a:t>
            </a:r>
            <a:r>
              <a:rPr lang="en-US" altLang="zh-TW" sz="1200" dirty="0" smtClean="0"/>
              <a:t>HIS</a:t>
            </a:r>
            <a:r>
              <a:rPr lang="zh-TW" altLang="en-US" sz="1200" dirty="0" smtClean="0"/>
              <a:t>色彩空間當中之</a:t>
            </a:r>
            <a:r>
              <a:rPr lang="en-US" altLang="zh-TW" sz="1200" dirty="0" smtClean="0"/>
              <a:t>I(Intensity)</a:t>
            </a:r>
            <a:r>
              <a:rPr lang="zh-TW" altLang="en-US" sz="1200" dirty="0" smtClean="0"/>
              <a:t>進行直方圖等化</a:t>
            </a:r>
          </a:p>
          <a:p>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15</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標記完之後會對標記好的照片做旋轉、平移、以及模糊處理提高訓練資料的數量，旋轉的範圍在正負</a:t>
            </a:r>
            <a:r>
              <a:rPr lang="en-US" altLang="zh-TW" dirty="0" smtClean="0"/>
              <a:t>10</a:t>
            </a:r>
            <a:r>
              <a:rPr lang="zh-TW" altLang="en-US" dirty="0" smtClean="0"/>
              <a:t>度、平移的範圍在正負</a:t>
            </a:r>
            <a:r>
              <a:rPr lang="en-US" altLang="zh-TW" dirty="0" smtClean="0"/>
              <a:t>10pixel</a:t>
            </a:r>
            <a:r>
              <a:rPr lang="zh-TW" altLang="en-US" dirty="0" smtClean="0"/>
              <a:t>、模糊處理的</a:t>
            </a:r>
            <a:r>
              <a:rPr lang="en-US" altLang="zh-TW" dirty="0" smtClean="0"/>
              <a:t>filter</a:t>
            </a:r>
            <a:r>
              <a:rPr lang="zh-TW" altLang="en-US" dirty="0" smtClean="0"/>
              <a:t>大小是</a:t>
            </a:r>
            <a:r>
              <a:rPr lang="en-US" altLang="zh-TW" dirty="0" smtClean="0"/>
              <a:t>1x1~9x9</a:t>
            </a:r>
            <a:r>
              <a:rPr lang="zh-TW" altLang="en-US" dirty="0" smtClean="0"/>
              <a:t>隨機取一種變化</a:t>
            </a:r>
            <a:endParaRPr lang="en-US" altLang="zh-TW" dirty="0" smtClean="0"/>
          </a:p>
          <a:p>
            <a:endParaRPr lang="en-US" altLang="zh-TW" dirty="0"/>
          </a:p>
          <a:p>
            <a:r>
              <a:rPr lang="en-US" altLang="zh-TW" dirty="0" smtClean="0"/>
              <a:t>+-10</a:t>
            </a:r>
            <a:r>
              <a:rPr lang="zh-TW" altLang="en-US" dirty="0" smtClean="0"/>
              <a:t>度</a:t>
            </a:r>
            <a:endParaRPr lang="en-US" altLang="zh-TW" dirty="0" smtClean="0"/>
          </a:p>
          <a:p>
            <a:r>
              <a:rPr lang="en-US" altLang="zh-TW" dirty="0" smtClean="0"/>
              <a:t>+-10pixel</a:t>
            </a:r>
          </a:p>
          <a:p>
            <a:r>
              <a:rPr lang="en-US" altLang="zh-TW" dirty="0" smtClean="0"/>
              <a:t>1~9</a:t>
            </a:r>
            <a:r>
              <a:rPr lang="zh-TW" altLang="en-US" baseline="0" dirty="0" smtClean="0"/>
              <a:t> </a:t>
            </a:r>
            <a:r>
              <a:rPr lang="en-US" altLang="zh-TW" baseline="0" dirty="0" smtClean="0"/>
              <a:t>filter</a:t>
            </a:r>
            <a:endParaRPr lang="en-US" altLang="zh-TW" dirty="0" smtClean="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16</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訓練完成之後會產生一個預測模型，接著就可以使用訓練出來的模型預測臉部的特徵點</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17</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800" kern="1200" dirty="0" smtClean="0">
                <a:solidFill>
                  <a:schemeClr val="tx1"/>
                </a:solidFill>
                <a:latin typeface="+mn-lt"/>
                <a:ea typeface="+mn-ea"/>
                <a:cs typeface="+mn-cs"/>
              </a:rPr>
              <a:t>U-net</a:t>
            </a:r>
            <a:r>
              <a:rPr lang="zh-TW" altLang="en-US" sz="800" kern="1200" dirty="0" smtClean="0">
                <a:solidFill>
                  <a:schemeClr val="tx1"/>
                </a:solidFill>
                <a:latin typeface="+mn-lt"/>
                <a:ea typeface="+mn-ea"/>
                <a:cs typeface="+mn-cs"/>
              </a:rPr>
              <a:t>是一種</a:t>
            </a:r>
            <a:r>
              <a:rPr lang="en-US" altLang="zh-TW" sz="800" kern="1200" dirty="0" smtClean="0">
                <a:solidFill>
                  <a:schemeClr val="tx1"/>
                </a:solidFill>
                <a:latin typeface="+mn-lt"/>
                <a:ea typeface="+mn-ea"/>
                <a:cs typeface="+mn-cs"/>
              </a:rPr>
              <a:t>CNN</a:t>
            </a:r>
            <a:r>
              <a:rPr lang="zh-TW" altLang="en-US" sz="800" kern="1200" dirty="0" smtClean="0">
                <a:solidFill>
                  <a:schemeClr val="tx1"/>
                </a:solidFill>
                <a:latin typeface="+mn-lt"/>
                <a:ea typeface="+mn-ea"/>
                <a:cs typeface="+mn-cs"/>
              </a:rPr>
              <a:t>的方法，作者是</a:t>
            </a:r>
            <a:r>
              <a:rPr lang="en-US" altLang="zh-TW" sz="800" kern="1200" dirty="0" smtClean="0">
                <a:solidFill>
                  <a:schemeClr val="tx1"/>
                </a:solidFill>
                <a:latin typeface="+mn-lt"/>
                <a:ea typeface="+mn-ea"/>
                <a:cs typeface="+mn-cs"/>
              </a:rPr>
              <a:t>Olaf Philipp</a:t>
            </a:r>
            <a:r>
              <a:rPr lang="zh-TW" altLang="en-US" sz="800" kern="1200" dirty="0" smtClean="0">
                <a:solidFill>
                  <a:schemeClr val="tx1"/>
                </a:solidFill>
                <a:latin typeface="+mn-lt"/>
                <a:ea typeface="+mn-ea"/>
                <a:cs typeface="+mn-cs"/>
              </a:rPr>
              <a:t>跟</a:t>
            </a:r>
            <a:r>
              <a:rPr lang="en-US" altLang="zh-TW" sz="800" kern="1200" dirty="0" smtClean="0">
                <a:solidFill>
                  <a:schemeClr val="tx1"/>
                </a:solidFill>
                <a:latin typeface="+mn-lt"/>
                <a:ea typeface="+mn-ea"/>
                <a:cs typeface="+mn-cs"/>
              </a:rPr>
              <a:t>Thomas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kern="1200" dirty="0" smtClean="0">
                <a:solidFill>
                  <a:schemeClr val="tx1"/>
                </a:solidFill>
                <a:latin typeface="+mn-lt"/>
                <a:ea typeface="+mn-ea"/>
                <a:cs typeface="+mn-cs"/>
              </a:rPr>
              <a:t>U-net</a:t>
            </a:r>
            <a:r>
              <a:rPr lang="zh-TW" altLang="en-US" sz="800" kern="1200" dirty="0" smtClean="0">
                <a:solidFill>
                  <a:schemeClr val="tx1"/>
                </a:solidFill>
                <a:latin typeface="+mn-lt"/>
                <a:ea typeface="+mn-ea"/>
                <a:cs typeface="+mn-cs"/>
              </a:rPr>
              <a:t>是由三位作者在</a:t>
            </a:r>
            <a:r>
              <a:rPr lang="en-US" altLang="zh-TW" sz="800" kern="1200" dirty="0" smtClean="0">
                <a:solidFill>
                  <a:schemeClr val="tx1"/>
                </a:solidFill>
                <a:latin typeface="+mn-lt"/>
                <a:ea typeface="+mn-ea"/>
                <a:cs typeface="+mn-cs"/>
              </a:rPr>
              <a:t>2015</a:t>
            </a:r>
            <a:r>
              <a:rPr lang="zh-TW" altLang="en-US" sz="800" kern="1200" dirty="0" smtClean="0">
                <a:solidFill>
                  <a:schemeClr val="tx1"/>
                </a:solidFill>
                <a:latin typeface="+mn-lt"/>
                <a:ea typeface="+mn-ea"/>
                <a:cs typeface="+mn-cs"/>
              </a:rPr>
              <a:t>年發表的</a:t>
            </a:r>
            <a:r>
              <a:rPr lang="en-US" altLang="zh-TW" sz="800" kern="1200" dirty="0" err="1" smtClean="0">
                <a:solidFill>
                  <a:schemeClr val="tx1"/>
                </a:solidFill>
                <a:latin typeface="+mn-lt"/>
                <a:ea typeface="+mn-ea"/>
                <a:cs typeface="+mn-cs"/>
              </a:rPr>
              <a:t>paper“U</a:t>
            </a:r>
            <a:r>
              <a:rPr lang="en-US" altLang="zh-TW" sz="800" kern="1200" dirty="0" smtClean="0">
                <a:solidFill>
                  <a:schemeClr val="tx1"/>
                </a:solidFill>
                <a:latin typeface="+mn-lt"/>
                <a:ea typeface="+mn-ea"/>
                <a:cs typeface="+mn-cs"/>
              </a:rPr>
              <a:t>-Net: Convolutional Networks for Biomedical Image Segmentation”</a:t>
            </a:r>
            <a:r>
              <a:rPr lang="zh-TW" altLang="en-US" sz="800" kern="1200" dirty="0" smtClean="0">
                <a:solidFill>
                  <a:schemeClr val="tx1"/>
                </a:solidFill>
                <a:latin typeface="+mn-lt"/>
                <a:ea typeface="+mn-ea"/>
                <a:cs typeface="+mn-cs"/>
              </a:rPr>
              <a:t>中實現，</a:t>
            </a:r>
            <a:r>
              <a:rPr lang="en-US" altLang="zh-TW" sz="800" kern="1200" dirty="0" smtClean="0">
                <a:solidFill>
                  <a:schemeClr val="tx1"/>
                </a:solidFill>
                <a:latin typeface="+mn-lt"/>
                <a:ea typeface="+mn-ea"/>
                <a:cs typeface="+mn-cs"/>
              </a:rPr>
              <a:t>U-net</a:t>
            </a:r>
            <a:r>
              <a:rPr lang="zh-TW" altLang="en-US" sz="800" kern="1200" dirty="0" smtClean="0">
                <a:solidFill>
                  <a:schemeClr val="tx1"/>
                </a:solidFill>
                <a:latin typeface="+mn-lt"/>
                <a:ea typeface="+mn-ea"/>
                <a:cs typeface="+mn-cs"/>
              </a:rPr>
              <a:t>是從一個叫</a:t>
            </a:r>
            <a:r>
              <a:rPr lang="en-US" altLang="zh-TW" sz="800" kern="1200" dirty="0" smtClean="0">
                <a:solidFill>
                  <a:schemeClr val="tx1"/>
                </a:solidFill>
                <a:latin typeface="+mn-lt"/>
                <a:ea typeface="+mn-ea"/>
                <a:cs typeface="+mn-cs"/>
              </a:rPr>
              <a:t>FCN</a:t>
            </a:r>
            <a:r>
              <a:rPr lang="zh-TW" altLang="en-US" sz="800" kern="1200" dirty="0" smtClean="0">
                <a:solidFill>
                  <a:schemeClr val="tx1"/>
                </a:solidFill>
                <a:latin typeface="+mn-lt"/>
                <a:ea typeface="+mn-ea"/>
                <a:cs typeface="+mn-cs"/>
              </a:rPr>
              <a:t>的網路架構改善發展而來。</a:t>
            </a:r>
            <a:endParaRPr lang="en-US" altLang="zh-TW" sz="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kern="1200" dirty="0" err="1" smtClean="0">
                <a:solidFill>
                  <a:schemeClr val="tx1"/>
                </a:solidFill>
                <a:latin typeface="+mn-lt"/>
                <a:ea typeface="+mn-ea"/>
                <a:cs typeface="+mn-cs"/>
              </a:rPr>
              <a:t>Unet</a:t>
            </a:r>
            <a:r>
              <a:rPr lang="zh-TW" altLang="en-US" sz="800" kern="1200" dirty="0" smtClean="0">
                <a:solidFill>
                  <a:schemeClr val="tx1"/>
                </a:solidFill>
                <a:latin typeface="+mn-lt"/>
                <a:ea typeface="+mn-ea"/>
                <a:cs typeface="+mn-cs"/>
              </a:rPr>
              <a:t>的用途是將圖像分割，定位圖像中的物體和邊界</a:t>
            </a:r>
            <a:endParaRPr lang="en-US" altLang="zh-TW" sz="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kern="1200" dirty="0" smtClean="0">
                <a:solidFill>
                  <a:schemeClr val="tx1"/>
                </a:solidFill>
                <a:latin typeface="+mn-lt"/>
                <a:ea typeface="+mn-ea"/>
                <a:cs typeface="+mn-cs"/>
              </a:rPr>
              <a:t>向下面的細胞圖片，可以透過</a:t>
            </a:r>
            <a:r>
              <a:rPr lang="en-US" altLang="zh-TW" sz="800" kern="1200" dirty="0" err="1" smtClean="0">
                <a:solidFill>
                  <a:schemeClr val="tx1"/>
                </a:solidFill>
                <a:latin typeface="+mn-lt"/>
                <a:ea typeface="+mn-ea"/>
                <a:cs typeface="+mn-cs"/>
              </a:rPr>
              <a:t>Unet</a:t>
            </a:r>
            <a:r>
              <a:rPr lang="zh-TW" altLang="en-US" sz="800" kern="1200" dirty="0" smtClean="0">
                <a:solidFill>
                  <a:schemeClr val="tx1"/>
                </a:solidFill>
                <a:latin typeface="+mn-lt"/>
                <a:ea typeface="+mn-ea"/>
                <a:cs typeface="+mn-cs"/>
              </a:rPr>
              <a:t>分出各個細胞跟邊界</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800" kern="1200" dirty="0" smtClean="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18</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今天我的報告總共</a:t>
            </a:r>
            <a:r>
              <a:rPr kumimoji="1" lang="zh-TW" altLang="en-US" dirty="0"/>
              <a:t>分成五個部分，</a:t>
            </a:r>
            <a:r>
              <a:rPr kumimoji="1" lang="zh-CN" altLang="en-US" dirty="0"/>
              <a:t>如投影片所示，</a:t>
            </a:r>
            <a:r>
              <a:rPr kumimoji="1" lang="zh-TW" altLang="en-US" dirty="0"/>
              <a:t>我將為</a:t>
            </a:r>
            <a:r>
              <a:rPr kumimoji="1" lang="zh-TW" altLang="en-US" dirty="0" smtClean="0"/>
              <a:t>各位委員一一</a:t>
            </a:r>
            <a:r>
              <a:rPr kumimoji="1" lang="zh-TW" altLang="en-US" dirty="0"/>
              <a:t>說明</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a:t>
            </a:fld>
            <a:endParaRPr kumimoji="1" lang="zh-TW" altLang="en-US"/>
          </a:p>
        </p:txBody>
      </p:sp>
    </p:spTree>
    <p:extLst>
      <p:ext uri="{BB962C8B-B14F-4D97-AF65-F5344CB8AC3E}">
        <p14:creationId xmlns:p14="http://schemas.microsoft.com/office/powerpoint/2010/main" val="126375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接著介紹</a:t>
            </a:r>
            <a:r>
              <a:rPr lang="en-US" altLang="zh-TW" dirty="0" err="1" smtClean="0"/>
              <a:t>Unet</a:t>
            </a:r>
            <a:r>
              <a:rPr lang="zh-TW" altLang="en-US" dirty="0" smtClean="0"/>
              <a:t>的訓練流程，首先我們需要對人臉照片進行標記，產生訓練資料，</a:t>
            </a:r>
            <a:r>
              <a:rPr lang="en-US" altLang="zh-TW" dirty="0" err="1" smtClean="0"/>
              <a:t>Unet</a:t>
            </a:r>
            <a:r>
              <a:rPr lang="zh-TW" altLang="en-US" dirty="0" smtClean="0"/>
              <a:t>的部分我使用一個叫</a:t>
            </a:r>
            <a:r>
              <a:rPr lang="en-US" altLang="zh-TW" sz="800" kern="1200" dirty="0" err="1" smtClean="0">
                <a:solidFill>
                  <a:schemeClr val="tx1"/>
                </a:solidFill>
                <a:latin typeface="+mn-lt"/>
                <a:ea typeface="+mn-ea"/>
                <a:cs typeface="+mn-cs"/>
              </a:rPr>
              <a:t>labelme</a:t>
            </a:r>
            <a:r>
              <a:rPr lang="zh-TW" altLang="en-US" sz="800" kern="1200" dirty="0" smtClean="0">
                <a:solidFill>
                  <a:schemeClr val="tx1"/>
                </a:solidFill>
                <a:latin typeface="+mn-lt"/>
                <a:ea typeface="+mn-ea"/>
                <a:cs typeface="+mn-cs"/>
              </a:rPr>
              <a:t>的工具進行標記，標記出耳朵的範圍</a:t>
            </a:r>
            <a:endParaRPr lang="en-US" altLang="zh-TW" sz="800" kern="1200" dirty="0" smtClean="0">
              <a:solidFill>
                <a:schemeClr val="tx1"/>
              </a:solidFill>
              <a:latin typeface="+mn-lt"/>
              <a:ea typeface="+mn-ea"/>
              <a:cs typeface="+mn-cs"/>
            </a:endParaRPr>
          </a:p>
          <a:p>
            <a:r>
              <a:rPr lang="en-US" altLang="zh-TW" sz="800" kern="1200" dirty="0" err="1" smtClean="0">
                <a:solidFill>
                  <a:schemeClr val="tx1"/>
                </a:solidFill>
                <a:latin typeface="+mn-lt"/>
                <a:ea typeface="+mn-ea"/>
                <a:cs typeface="+mn-cs"/>
              </a:rPr>
              <a:t>Unet</a:t>
            </a:r>
            <a:r>
              <a:rPr lang="zh-TW" altLang="en-US" sz="800" kern="1200" dirty="0" smtClean="0">
                <a:solidFill>
                  <a:schemeClr val="tx1"/>
                </a:solidFill>
                <a:latin typeface="+mn-lt"/>
                <a:ea typeface="+mn-ea"/>
                <a:cs typeface="+mn-cs"/>
              </a:rPr>
              <a:t>的部分我的訓練集目前是</a:t>
            </a:r>
            <a:r>
              <a:rPr lang="en-US" altLang="zh-TW" sz="800" kern="1200" dirty="0" smtClean="0">
                <a:solidFill>
                  <a:schemeClr val="tx1"/>
                </a:solidFill>
                <a:latin typeface="+mn-lt"/>
                <a:ea typeface="+mn-ea"/>
                <a:cs typeface="+mn-cs"/>
              </a:rPr>
              <a:t>1500</a:t>
            </a:r>
            <a:r>
              <a:rPr lang="zh-TW" altLang="en-US" sz="800" kern="1200" dirty="0" smtClean="0">
                <a:solidFill>
                  <a:schemeClr val="tx1"/>
                </a:solidFill>
                <a:latin typeface="+mn-lt"/>
                <a:ea typeface="+mn-ea"/>
                <a:cs typeface="+mn-cs"/>
              </a:rPr>
              <a:t>張影像</a:t>
            </a:r>
            <a:endParaRPr lang="en-US" altLang="zh-TW" dirty="0" smtClean="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19</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接著將照片及標記好的遮罩透過</a:t>
            </a:r>
            <a:r>
              <a:rPr lang="en-US" altLang="zh-TW" dirty="0" err="1" smtClean="0"/>
              <a:t>Unet</a:t>
            </a:r>
            <a:r>
              <a:rPr lang="zh-TW" altLang="en-US" dirty="0" smtClean="0"/>
              <a:t>訓練，產生預測耳朵範圍用的模型</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20</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接著就可以使用訓練出來的模型預測耳朵範圍</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21</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接下來介紹分析流程，首先先透過手機拍照</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22</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手機透過</a:t>
            </a:r>
            <a:r>
              <a:rPr lang="en-US" altLang="zh-TW" dirty="0" smtClean="0"/>
              <a:t>Socket</a:t>
            </a:r>
            <a:r>
              <a:rPr lang="zh-TW" altLang="en-US" dirty="0" smtClean="0"/>
              <a:t>上傳照片及使用者資訊到雲端的伺服器</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23</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接著伺服器端的</a:t>
            </a:r>
            <a:r>
              <a:rPr lang="en-US" altLang="zh-TW" dirty="0" smtClean="0"/>
              <a:t>C#</a:t>
            </a:r>
            <a:r>
              <a:rPr lang="zh-TW" altLang="en-US" dirty="0" smtClean="0"/>
              <a:t>主程式先開啟</a:t>
            </a:r>
            <a:r>
              <a:rPr lang="en-US" altLang="zh-TW" dirty="0" smtClean="0"/>
              <a:t>python</a:t>
            </a:r>
            <a:r>
              <a:rPr lang="zh-TW" altLang="en-US" dirty="0" smtClean="0"/>
              <a:t>副程式透過</a:t>
            </a:r>
            <a:r>
              <a:rPr lang="en-US" altLang="zh-TW" dirty="0" err="1" smtClean="0"/>
              <a:t>Dlib</a:t>
            </a:r>
            <a:r>
              <a:rPr lang="zh-TW" altLang="en-US" dirty="0" smtClean="0"/>
              <a:t>及</a:t>
            </a:r>
            <a:r>
              <a:rPr lang="en-US" altLang="zh-TW" dirty="0" err="1" smtClean="0"/>
              <a:t>Unet</a:t>
            </a:r>
            <a:r>
              <a:rPr lang="zh-TW" altLang="en-US" dirty="0" smtClean="0"/>
              <a:t>預測特徵點</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24</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a:t>
            </a:r>
            <a:r>
              <a:rPr lang="en-US" altLang="zh-TW" dirty="0" smtClean="0"/>
              <a:t>python</a:t>
            </a:r>
            <a:r>
              <a:rPr lang="zh-TW" altLang="en-US" dirty="0" smtClean="0"/>
              <a:t>回傳座標到</a:t>
            </a:r>
            <a:r>
              <a:rPr lang="en-US" altLang="zh-TW" dirty="0" smtClean="0"/>
              <a:t>C#</a:t>
            </a:r>
            <a:r>
              <a:rPr lang="zh-TW" altLang="en-US" dirty="0" smtClean="0"/>
              <a:t>主程式</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25</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a:t>
            </a:r>
            <a:r>
              <a:rPr lang="en-US" altLang="zh-TW" dirty="0" smtClean="0"/>
              <a:t>C#</a:t>
            </a:r>
            <a:r>
              <a:rPr lang="zh-TW" altLang="en-US" dirty="0" smtClean="0"/>
              <a:t>主程式透過找到的特徵點進行分析，分類出各部位，比如他是長臉、一字眉等等，已及他的臉型各部位是否符合完美比例，比如說臉是否過胖或過瘦、或是有沒有大小眼等等</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26</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最後回傳分析的結果到手機上顯示</a:t>
            </a:r>
            <a:endParaRPr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27</a:t>
            </a:fld>
            <a:endParaRPr kumimoji="1" lang="zh-TW" altLang="en-US"/>
          </a:p>
        </p:txBody>
      </p:sp>
    </p:spTree>
    <p:extLst>
      <p:ext uri="{BB962C8B-B14F-4D97-AF65-F5344CB8AC3E}">
        <p14:creationId xmlns:p14="http://schemas.microsoft.com/office/powerpoint/2010/main" val="1965619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dirty="0" smtClean="0"/>
              <a:t>接下來介紹</a:t>
            </a:r>
            <a:r>
              <a:rPr kumimoji="1" lang="zh-TW" altLang="en-US" dirty="0" smtClean="0">
                <a:solidFill>
                  <a:schemeClr val="accent1"/>
                </a:solidFill>
              </a:rPr>
              <a:t>各項特徵及分類</a:t>
            </a:r>
            <a:endParaRPr kumimoji="1" lang="en-US" altLang="zh-TW" dirty="0" smtClean="0">
              <a:solidFill>
                <a:schemeClr val="accent1"/>
              </a:solidFill>
            </a:endParaRP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28</a:t>
            </a:fld>
            <a:endParaRPr kumimoji="1" lang="zh-TW" altLang="en-US"/>
          </a:p>
        </p:txBody>
      </p:sp>
    </p:spTree>
    <p:extLst>
      <p:ext uri="{BB962C8B-B14F-4D97-AF65-F5344CB8AC3E}">
        <p14:creationId xmlns:p14="http://schemas.microsoft.com/office/powerpoint/2010/main" val="126375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首先是緒論，將</a:t>
            </a:r>
            <a:r>
              <a:rPr kumimoji="1" lang="zh-TW" altLang="en-US" dirty="0" smtClean="0"/>
              <a:t>簡介從古至今的審美方法及研究目的</a:t>
            </a:r>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a:t>
            </a:fld>
            <a:endParaRPr kumimoji="1" lang="zh-TW" altLang="en-US"/>
          </a:p>
        </p:txBody>
      </p:sp>
    </p:spTree>
    <p:extLst>
      <p:ext uri="{BB962C8B-B14F-4D97-AF65-F5344CB8AC3E}">
        <p14:creationId xmlns:p14="http://schemas.microsoft.com/office/powerpoint/2010/main" val="3026167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首先是三庭，三庭分成上廷中庭跟下庭，就是這三個線段</a:t>
            </a:r>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29</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接下來是五眼，由左至右分成這五段</a:t>
            </a:r>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30</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31</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32</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33</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臉型分類總共分成這五種，下面列出分類時使用的特徵</a:t>
            </a:r>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34</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35</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36</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37</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額型總共分成這六種</a:t>
            </a:r>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38</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首先要介紹的是三庭五眼，三庭五眼是中國古代</a:t>
            </a:r>
            <a:r>
              <a:rPr lang="zh-TW" altLang="en-US" sz="1200" b="0" i="0" u="none" strike="noStrike" kern="1200" dirty="0" smtClean="0">
                <a:solidFill>
                  <a:schemeClr val="tx1"/>
                </a:solidFill>
                <a:effectLst/>
                <a:latin typeface="+mn-lt"/>
                <a:ea typeface="+mn-ea"/>
                <a:cs typeface="+mn-cs"/>
                <a:hlinkClick r:id="rId3" tooltip="畫家"/>
              </a:rPr>
              <a:t>畫家</a:t>
            </a:r>
            <a:r>
              <a:rPr lang="zh-TW" altLang="en-US" sz="1200" b="0" i="0" kern="1200" dirty="0" smtClean="0">
                <a:solidFill>
                  <a:schemeClr val="tx1"/>
                </a:solidFill>
                <a:effectLst/>
                <a:latin typeface="+mn-lt"/>
                <a:ea typeface="+mn-ea"/>
                <a:cs typeface="+mn-cs"/>
              </a:rPr>
              <a:t>歸納出來的一種審美標準，三庭代表從髮際到眉毛、眉毛到鼻子底端、鼻子底端到下巴分成三等份，五眼代表從左邊髮際開始，這五段的距離</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指圖片</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分成五等分，三庭跟五眼如果都等長代表你的臉符合完美比例</a:t>
            </a:r>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a:t>
            </a:fld>
            <a:endParaRPr kumimoji="1" lang="zh-TW" altLang="en-US"/>
          </a:p>
        </p:txBody>
      </p:sp>
    </p:spTree>
    <p:extLst>
      <p:ext uri="{BB962C8B-B14F-4D97-AF65-F5344CB8AC3E}">
        <p14:creationId xmlns:p14="http://schemas.microsoft.com/office/powerpoint/2010/main" val="448221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39</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40</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這次研究目的希望能夠提出基於影像分割的子宮肌腺症指標，其流程為輸入子宮切片影像，經由深度學習模型輸出影像分割圖，利用影像分割圖上的生理資訊計算子宮肌腺症嚴重程度</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41</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這次研究目的希望能夠提出基於影像分割的子宮肌腺症指標，其流程為輸入子宮切片影像，經由深度學習模型輸出影像分割圖，利用影像分割圖上的生理資訊計算子宮肌腺症嚴重程度</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42</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這次研究目的希望能夠提出基於影像分割的子宮肌腺症指標，其流程為輸入子宮切片影像，經由深度學習模型輸出影像分割圖，利用影像分割圖上的生理資訊計算子宮肌腺症嚴重程度</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43</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這次研究目的希望能夠提出基於影像分割的子宮肌腺症指標，其流程為輸入子宮切片影像，經由深度學習模型輸出影像分割圖，利用影像分割圖上的生理資訊計算子宮肌腺症嚴重程度</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50</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這次研究目的希望能夠提出基於影像分割的子宮肌腺症指標，其流程為輸入子宮切片影像，經由深度學習模型輸出影像分割圖，利用影像分割圖上的生理資訊計算子宮肌腺症嚴重程度</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53</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這次研究目的希望能夠提出基於影像分割的子宮肌腺症指標，其流程為輸入子宮切片影像，經由深度學習模型輸出影像分割圖，利用影像分割圖上的生理資訊計算子宮肌腺症嚴重程度</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61</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63</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這次研究目的希望能夠提出基於影像分割的子宮肌腺症指標，其流程為輸入子宮切片影像，經由深度學習模型輸出影像分割圖，利用影像分割圖上的生理資訊計算子宮肌腺症嚴重程度</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64</a:t>
            </a:fld>
            <a:endParaRPr kumimoji="1" lang="zh-TW" altLang="en-US"/>
          </a:p>
        </p:txBody>
      </p:sp>
    </p:spTree>
    <p:extLst>
      <p:ext uri="{BB962C8B-B14F-4D97-AF65-F5344CB8AC3E}">
        <p14:creationId xmlns:p14="http://schemas.microsoft.com/office/powerpoint/2010/main" val="13259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接下來介紹的是黃金比例，黃金比例的意思是一個線段分成較長跟較短的兩個線段，這個線段的全長比上較長的線段等於翹長的線段比上較短的線段，其比例為</a:t>
            </a:r>
            <a:r>
              <a:rPr kumimoji="1" lang="en-US" altLang="zh-TW" dirty="0" smtClean="0"/>
              <a:t>1.618:1</a:t>
            </a:r>
            <a:r>
              <a:rPr kumimoji="1" lang="zh-TW" altLang="en-US" dirty="0" smtClean="0"/>
              <a:t>，在自然界中有很多事物都符合黃金比例，像中間這張海螺圖這段比這段就是</a:t>
            </a:r>
            <a:r>
              <a:rPr kumimoji="1" lang="en-US" altLang="zh-TW" dirty="0" smtClean="0"/>
              <a:t>1.618</a:t>
            </a:r>
            <a:r>
              <a:rPr kumimoji="1" lang="zh-TW" altLang="en-US" dirty="0" smtClean="0"/>
              <a:t>：</a:t>
            </a:r>
            <a:r>
              <a:rPr kumimoji="1" lang="en-US" altLang="zh-TW" dirty="0" smtClean="0"/>
              <a:t>1</a:t>
            </a:r>
            <a:r>
              <a:rPr kumimoji="1" lang="zh-TW" altLang="en-US" dirty="0" smtClean="0"/>
              <a:t>，這一段比這段也是</a:t>
            </a:r>
            <a:r>
              <a:rPr kumimoji="1" lang="en-US" altLang="zh-TW" dirty="0" smtClean="0"/>
              <a:t>1.618</a:t>
            </a:r>
            <a:r>
              <a:rPr kumimoji="1" lang="zh-TW" altLang="en-US" dirty="0" smtClean="0"/>
              <a:t>：</a:t>
            </a:r>
            <a:r>
              <a:rPr kumimoji="1" lang="en-US" altLang="zh-TW" dirty="0" smtClean="0"/>
              <a:t>1</a:t>
            </a:r>
            <a:r>
              <a:rPr kumimoji="1" lang="zh-TW" altLang="en-US" dirty="0" smtClean="0"/>
              <a:t>，右邊這張颱風圖同理</a:t>
            </a:r>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4</a:t>
            </a:fld>
            <a:endParaRPr kumimoji="1" lang="zh-TW" altLang="en-US"/>
          </a:p>
        </p:txBody>
      </p:sp>
    </p:spTree>
    <p:extLst>
      <p:ext uri="{BB962C8B-B14F-4D97-AF65-F5344CB8AC3E}">
        <p14:creationId xmlns:p14="http://schemas.microsoft.com/office/powerpoint/2010/main" val="2869331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接下來是程式介面展示</a:t>
            </a:r>
            <a:endParaRPr kumimoji="1" lang="zh-TW" altLang="en-US"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68</a:t>
            </a:fld>
            <a:endParaRPr kumimoji="1" lang="zh-TW" altLang="en-US"/>
          </a:p>
        </p:txBody>
      </p:sp>
    </p:spTree>
    <p:extLst>
      <p:ext uri="{BB962C8B-B14F-4D97-AF65-F5344CB8AC3E}">
        <p14:creationId xmlns:p14="http://schemas.microsoft.com/office/powerpoint/2010/main" val="34564971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左邊是拍照介面，拍完照之後上傳到伺服器分析，分析完之後回傳斷語已及座標，然後根據座標標記特徵點跟比例線段，已及畫出假圖等等，等一下會</a:t>
            </a:r>
            <a:r>
              <a:rPr lang="en-US" altLang="zh-TW" dirty="0" smtClean="0"/>
              <a:t>demo</a:t>
            </a:r>
            <a:r>
              <a:rPr lang="en-US" altLang="zh-TW" baseline="0" dirty="0" smtClean="0"/>
              <a:t> </a:t>
            </a:r>
            <a:r>
              <a:rPr lang="en-US" altLang="zh-TW" dirty="0" smtClean="0"/>
              <a:t>APP</a:t>
            </a:r>
            <a:r>
              <a:rPr lang="zh-TW" altLang="en-US" dirty="0" smtClean="0"/>
              <a:t>的介面</a:t>
            </a:r>
            <a:endParaRPr lang="zh-TW" altLang="en-US" dirty="0"/>
          </a:p>
        </p:txBody>
      </p:sp>
      <p:sp>
        <p:nvSpPr>
          <p:cNvPr id="4" name="投影片編號版面配置區 3"/>
          <p:cNvSpPr>
            <a:spLocks noGrp="1"/>
          </p:cNvSpPr>
          <p:nvPr>
            <p:ph type="sldNum" sz="quarter" idx="10"/>
          </p:nvPr>
        </p:nvSpPr>
        <p:spPr/>
        <p:txBody>
          <a:bodyPr/>
          <a:lstStyle/>
          <a:p>
            <a:fld id="{05353CB6-87D3-784B-BE85-A891D6CE52C3}" type="slidenum">
              <a:rPr kumimoji="1" lang="zh-TW" altLang="en-US" smtClean="0"/>
              <a:t>69</a:t>
            </a:fld>
            <a:endParaRPr kumimoji="1" lang="zh-TW" altLang="en-US"/>
          </a:p>
        </p:txBody>
      </p:sp>
    </p:spTree>
    <p:extLst>
      <p:ext uri="{BB962C8B-B14F-4D97-AF65-F5344CB8AC3E}">
        <p14:creationId xmlns:p14="http://schemas.microsoft.com/office/powerpoint/2010/main" val="2551798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最後是未來</a:t>
            </a:r>
            <a:r>
              <a:rPr kumimoji="1" lang="zh-TW" altLang="en-US" dirty="0"/>
              <a:t>展望</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70</a:t>
            </a:fld>
            <a:endParaRPr kumimoji="1" lang="zh-TW" altLang="en-US"/>
          </a:p>
        </p:txBody>
      </p:sp>
    </p:spTree>
    <p:extLst>
      <p:ext uri="{BB962C8B-B14F-4D97-AF65-F5344CB8AC3E}">
        <p14:creationId xmlns:p14="http://schemas.microsoft.com/office/powerpoint/2010/main" val="34564971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未來展望</a:t>
            </a:r>
            <a:endParaRPr lang="en-US" altLang="zh-TW" dirty="0" smtClean="0"/>
          </a:p>
          <a:p>
            <a:r>
              <a:rPr lang="zh-TW" altLang="en-US" dirty="0" smtClean="0"/>
              <a:t>第一點就是提升預測特徵點的準確度</a:t>
            </a:r>
            <a:endParaRPr lang="en-US" altLang="zh-TW" dirty="0" smtClean="0"/>
          </a:p>
          <a:p>
            <a:r>
              <a:rPr lang="zh-TW" altLang="en-US" dirty="0" smtClean="0"/>
              <a:t>第二點就是增加側臉特徵點之預測，因為有部分的部位需要從側臉的特徵來做判斷，比如鷹勾鼻需要看從側面看鼻樑是否隆起跟鼻尖的角度，瀉下巴需要看下巴有沒有凹陷等等，這些特徵沒辦法從正面取得</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第三點是</a:t>
            </a:r>
            <a:r>
              <a:rPr lang="zh-TW" altLang="en-US" sz="1200" dirty="0" smtClean="0">
                <a:latin typeface="標楷體" panose="03000509000000000000" pitchFamily="65" charset="-120"/>
                <a:ea typeface="標楷體" panose="03000509000000000000" pitchFamily="65" charset="-120"/>
              </a:rPr>
              <a:t>與醫美診所合作，醫生可以根據這個</a:t>
            </a:r>
            <a:r>
              <a:rPr lang="en-US" altLang="zh-TW" sz="1200" dirty="0" smtClean="0">
                <a:latin typeface="標楷體" panose="03000509000000000000" pitchFamily="65" charset="-120"/>
                <a:ea typeface="標楷體" panose="03000509000000000000" pitchFamily="65" charset="-120"/>
              </a:rPr>
              <a:t>APP</a:t>
            </a:r>
            <a:r>
              <a:rPr lang="zh-TW" altLang="en-US" sz="1200" dirty="0" smtClean="0">
                <a:latin typeface="標楷體" panose="03000509000000000000" pitchFamily="65" charset="-120"/>
                <a:ea typeface="標楷體" panose="03000509000000000000" pitchFamily="65" charset="-120"/>
              </a:rPr>
              <a:t>得到的資訊提供更完善的諮詢</a:t>
            </a:r>
          </a:p>
        </p:txBody>
      </p:sp>
      <p:sp>
        <p:nvSpPr>
          <p:cNvPr id="4" name="投影片編號版面配置區 3"/>
          <p:cNvSpPr>
            <a:spLocks noGrp="1"/>
          </p:cNvSpPr>
          <p:nvPr>
            <p:ph type="sldNum" sz="quarter" idx="10"/>
          </p:nvPr>
        </p:nvSpPr>
        <p:spPr/>
        <p:txBody>
          <a:bodyPr/>
          <a:lstStyle/>
          <a:p>
            <a:fld id="{82869989-EB00-4EE7-BCB5-25BDC5BB29F8}" type="slidenum">
              <a:rPr lang="en-US" altLang="zh-TW" noProof="0" smtClean="0"/>
              <a:pPr/>
              <a:t>71</a:t>
            </a:fld>
            <a:endParaRPr lang="zh-TW" altLang="en-US" noProof="0" dirty="0"/>
          </a:p>
        </p:txBody>
      </p:sp>
    </p:spTree>
    <p:extLst>
      <p:ext uri="{BB962C8B-B14F-4D97-AF65-F5344CB8AC3E}">
        <p14:creationId xmlns:p14="http://schemas.microsoft.com/office/powerpoint/2010/main" val="291242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未來展望</a:t>
            </a:r>
            <a:endParaRPr lang="en-US" altLang="zh-TW" dirty="0" smtClean="0"/>
          </a:p>
          <a:p>
            <a:r>
              <a:rPr lang="zh-TW" altLang="en-US" dirty="0" smtClean="0"/>
              <a:t>第一點就是提升預測特徵點的準確度</a:t>
            </a:r>
            <a:endParaRPr lang="en-US" altLang="zh-TW" dirty="0" smtClean="0"/>
          </a:p>
          <a:p>
            <a:r>
              <a:rPr lang="zh-TW" altLang="en-US" dirty="0" smtClean="0"/>
              <a:t>第二點就是增加側臉特徵點的預測，因為有部分的部位需要從側臉的特徵來做判斷，比如說鷹勾鼻需要看從側面看鼻樑是否隆起跟鼻尖的角度，瀉下巴需要看下巴有沒有凹陷等等，這些特徵沒辦法從正面取得</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第三點是</a:t>
            </a:r>
            <a:r>
              <a:rPr lang="zh-TW" altLang="en-US" sz="1200" dirty="0" smtClean="0">
                <a:latin typeface="標楷體" panose="03000509000000000000" pitchFamily="65" charset="-120"/>
                <a:ea typeface="標楷體" panose="03000509000000000000" pitchFamily="65" charset="-120"/>
              </a:rPr>
              <a:t>與醫美診所合作，醫生可以根據這個</a:t>
            </a:r>
            <a:r>
              <a:rPr lang="en-US" altLang="zh-TW" sz="1200" dirty="0" smtClean="0">
                <a:latin typeface="標楷體" panose="03000509000000000000" pitchFamily="65" charset="-120"/>
                <a:ea typeface="標楷體" panose="03000509000000000000" pitchFamily="65" charset="-120"/>
              </a:rPr>
              <a:t>APP</a:t>
            </a:r>
            <a:r>
              <a:rPr lang="zh-TW" altLang="en-US" sz="1200" dirty="0" smtClean="0">
                <a:latin typeface="標楷體" panose="03000509000000000000" pitchFamily="65" charset="-120"/>
                <a:ea typeface="標楷體" panose="03000509000000000000" pitchFamily="65" charset="-120"/>
              </a:rPr>
              <a:t>得到的資訊提供更完善的諮詢</a:t>
            </a:r>
          </a:p>
        </p:txBody>
      </p:sp>
      <p:sp>
        <p:nvSpPr>
          <p:cNvPr id="4" name="投影片編號版面配置區 3"/>
          <p:cNvSpPr>
            <a:spLocks noGrp="1"/>
          </p:cNvSpPr>
          <p:nvPr>
            <p:ph type="sldNum" sz="quarter" idx="10"/>
          </p:nvPr>
        </p:nvSpPr>
        <p:spPr/>
        <p:txBody>
          <a:bodyPr/>
          <a:lstStyle/>
          <a:p>
            <a:fld id="{82869989-EB00-4EE7-BCB5-25BDC5BB29F8}" type="slidenum">
              <a:rPr lang="en-US" altLang="zh-TW" noProof="0" smtClean="0"/>
              <a:pPr/>
              <a:t>72</a:t>
            </a:fld>
            <a:endParaRPr lang="zh-TW" altLang="en-US" noProof="0" dirty="0"/>
          </a:p>
        </p:txBody>
      </p:sp>
    </p:spTree>
    <p:extLst>
      <p:ext uri="{BB962C8B-B14F-4D97-AF65-F5344CB8AC3E}">
        <p14:creationId xmlns:p14="http://schemas.microsoft.com/office/powerpoint/2010/main" val="2912422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未來展望</a:t>
            </a:r>
            <a:endParaRPr lang="en-US" altLang="zh-TW" dirty="0" smtClean="0"/>
          </a:p>
          <a:p>
            <a:r>
              <a:rPr lang="zh-TW" altLang="en-US" dirty="0" smtClean="0"/>
              <a:t>第一點就是提升預測特徵點的準確度</a:t>
            </a:r>
            <a:endParaRPr lang="en-US" altLang="zh-TW" dirty="0" smtClean="0"/>
          </a:p>
          <a:p>
            <a:r>
              <a:rPr lang="zh-TW" altLang="en-US" dirty="0" smtClean="0"/>
              <a:t>第二點就是增加側臉特徵點之預測，因為有部分的部位需要從側臉的特徵來做判斷，比如鷹勾鼻需要看從側面看鼻樑是否隆起跟鼻尖的角度，瀉下巴需要看下巴有沒有凹陷等等，這些特徵沒辦法從正面取得</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第三點是</a:t>
            </a:r>
            <a:r>
              <a:rPr lang="zh-TW" altLang="en-US" sz="1200" dirty="0" smtClean="0">
                <a:latin typeface="標楷體" panose="03000509000000000000" pitchFamily="65" charset="-120"/>
                <a:ea typeface="標楷體" panose="03000509000000000000" pitchFamily="65" charset="-120"/>
              </a:rPr>
              <a:t>與醫美診所合作，醫生可以根據這個</a:t>
            </a:r>
            <a:r>
              <a:rPr lang="en-US" altLang="zh-TW" sz="1200" dirty="0" smtClean="0">
                <a:latin typeface="標楷體" panose="03000509000000000000" pitchFamily="65" charset="-120"/>
                <a:ea typeface="標楷體" panose="03000509000000000000" pitchFamily="65" charset="-120"/>
              </a:rPr>
              <a:t>APP</a:t>
            </a:r>
            <a:r>
              <a:rPr lang="zh-TW" altLang="en-US" sz="1200" dirty="0" smtClean="0">
                <a:latin typeface="標楷體" panose="03000509000000000000" pitchFamily="65" charset="-120"/>
                <a:ea typeface="標楷體" panose="03000509000000000000" pitchFamily="65" charset="-120"/>
              </a:rPr>
              <a:t>得到的資訊提供更完善的諮詢</a:t>
            </a:r>
          </a:p>
        </p:txBody>
      </p:sp>
      <p:sp>
        <p:nvSpPr>
          <p:cNvPr id="4" name="投影片編號版面配置區 3"/>
          <p:cNvSpPr>
            <a:spLocks noGrp="1"/>
          </p:cNvSpPr>
          <p:nvPr>
            <p:ph type="sldNum" sz="quarter" idx="10"/>
          </p:nvPr>
        </p:nvSpPr>
        <p:spPr/>
        <p:txBody>
          <a:bodyPr/>
          <a:lstStyle/>
          <a:p>
            <a:fld id="{82869989-EB00-4EE7-BCB5-25BDC5BB29F8}" type="slidenum">
              <a:rPr lang="en-US" altLang="zh-TW" noProof="0" smtClean="0"/>
              <a:pPr/>
              <a:t>73</a:t>
            </a:fld>
            <a:endParaRPr lang="zh-TW" altLang="en-US" noProof="0" dirty="0"/>
          </a:p>
        </p:txBody>
      </p:sp>
    </p:spTree>
    <p:extLst>
      <p:ext uri="{BB962C8B-B14F-4D97-AF65-F5344CB8AC3E}">
        <p14:creationId xmlns:p14="http://schemas.microsoft.com/office/powerpoint/2010/main" val="291242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論文報告到此結束，</a:t>
            </a:r>
            <a:r>
              <a:rPr lang="zh-TW" altLang="en-US" dirty="0" smtClean="0"/>
              <a:t>感謝各位委員的</a:t>
            </a:r>
            <a:r>
              <a:rPr lang="zh-TW" altLang="en-US" dirty="0"/>
              <a:t>聆聽</a:t>
            </a: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74</a:t>
            </a:fld>
            <a:endParaRPr kumimoji="1" lang="zh-TW" altLang="en-US"/>
          </a:p>
        </p:txBody>
      </p:sp>
    </p:spTree>
    <p:extLst>
      <p:ext uri="{BB962C8B-B14F-4D97-AF65-F5344CB8AC3E}">
        <p14:creationId xmlns:p14="http://schemas.microsoft.com/office/powerpoint/2010/main" val="265960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接下來介紹的是</a:t>
            </a:r>
            <a:r>
              <a:rPr lang="zh-TW" altLang="en-US" sz="1200" b="0" i="0" kern="1200" dirty="0" smtClean="0">
                <a:solidFill>
                  <a:schemeClr val="tx1"/>
                </a:solidFill>
                <a:effectLst/>
                <a:latin typeface="+mn-lt"/>
                <a:ea typeface="+mn-ea"/>
                <a:cs typeface="+mn-cs"/>
              </a:rPr>
              <a:t>馬奎德面具，馬奎德面具是由馬奎德醫生發明的一種黃金比例十邊形面具，用來表示他認為完美的臉龐，同時呈現最受歡迎比例細節，如圖所示。</a:t>
            </a:r>
          </a:p>
          <a:p>
            <a:r>
              <a:rPr lang="zh-TW" altLang="en-US" sz="1200" b="0" i="0" kern="1200" dirty="0" smtClean="0">
                <a:solidFill>
                  <a:schemeClr val="tx1"/>
                </a:solidFill>
                <a:effectLst/>
                <a:latin typeface="+mn-lt"/>
                <a:ea typeface="+mn-ea"/>
                <a:cs typeface="+mn-cs"/>
              </a:rPr>
              <a:t>根據他的理論，如果將面具套在一個人的臉上，五官位置越符合格線就越俊美。</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5</a:t>
            </a:fld>
            <a:endParaRPr kumimoji="1" lang="zh-TW" altLang="en-US"/>
          </a:p>
        </p:txBody>
      </p:sp>
    </p:spTree>
    <p:extLst>
      <p:ext uri="{BB962C8B-B14F-4D97-AF65-F5344CB8AC3E}">
        <p14:creationId xmlns:p14="http://schemas.microsoft.com/office/powerpoint/2010/main" val="426958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dirty="0" smtClean="0"/>
              <a:t>接下來介紹平均假設，平均假設是由</a:t>
            </a:r>
            <a:r>
              <a:rPr kumimoji="1" lang="en-US" altLang="zh-TW" sz="1200" dirty="0" smtClean="0"/>
              <a:t>Judith </a:t>
            </a:r>
            <a:r>
              <a:rPr kumimoji="1" lang="zh-TW" altLang="en-US" sz="1200" dirty="0" smtClean="0"/>
              <a:t>跟</a:t>
            </a:r>
            <a:r>
              <a:rPr kumimoji="1" lang="en-US" altLang="zh-TW" sz="1200" dirty="0" smtClean="0"/>
              <a:t>Lori </a:t>
            </a:r>
            <a:r>
              <a:rPr kumimoji="1" lang="zh-TW" altLang="en-US" sz="1200" dirty="0" smtClean="0"/>
              <a:t>發表的一篇論文</a:t>
            </a:r>
            <a:r>
              <a:rPr lang="en-US" altLang="zh-TW" sz="1200" dirty="0" smtClean="0"/>
              <a:t>Attractive Faces Are Only Average.</a:t>
            </a:r>
            <a:r>
              <a:rPr kumimoji="1" lang="zh-TW" altLang="en-US" sz="1200" dirty="0" smtClean="0"/>
              <a:t>中的一個假設，</a:t>
            </a:r>
            <a:endParaRPr kumimoji="1"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smtClean="0"/>
              <a:t>他們將很多人的照片透過影像處理疊在一起之後，產生一個合成的平均面孔，這個面孔會比個別的面孔更具有吸引力</a:t>
            </a:r>
            <a:endParaRPr kumimoji="1" lang="en-US" altLang="zh-TW" sz="1200" dirty="0" smtClean="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6</a:t>
            </a:fld>
            <a:endParaRPr kumimoji="1" lang="zh-TW" altLang="en-US"/>
          </a:p>
        </p:txBody>
      </p:sp>
    </p:spTree>
    <p:extLst>
      <p:ext uri="{BB962C8B-B14F-4D97-AF65-F5344CB8AC3E}">
        <p14:creationId xmlns:p14="http://schemas.microsoft.com/office/powerpoint/2010/main" val="426958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接下來介紹</a:t>
            </a:r>
            <a:r>
              <a:rPr kumimoji="1" lang="en-US" altLang="zh-TW" dirty="0" smtClean="0"/>
              <a:t>New “Golden” Ratios for Facial Beauty</a:t>
            </a:r>
            <a:r>
              <a:rPr kumimoji="1" lang="zh-TW" altLang="en-US" dirty="0" smtClean="0"/>
              <a:t>，這個研究是</a:t>
            </a:r>
            <a:r>
              <a:rPr kumimoji="1" lang="en-US" altLang="zh-TW" dirty="0" err="1" smtClean="0"/>
              <a:t>Pallett</a:t>
            </a:r>
            <a:r>
              <a:rPr kumimoji="1" lang="zh-TW" altLang="en-US" dirty="0" smtClean="0"/>
              <a:t>、</a:t>
            </a:r>
            <a:r>
              <a:rPr kumimoji="1" lang="en-US" altLang="zh-TW" dirty="0" smtClean="0"/>
              <a:t>Link</a:t>
            </a:r>
            <a:r>
              <a:rPr kumimoji="1" lang="zh-TW" altLang="en-US" dirty="0" smtClean="0"/>
              <a:t>、</a:t>
            </a:r>
            <a:r>
              <a:rPr kumimoji="1" lang="en-US" altLang="zh-TW" dirty="0" smtClean="0"/>
              <a:t>Lee</a:t>
            </a:r>
            <a:r>
              <a:rPr kumimoji="1" lang="zh-TW" altLang="en-US" dirty="0" smtClean="0"/>
              <a:t>在</a:t>
            </a:r>
            <a:r>
              <a:rPr kumimoji="1" lang="en-US" altLang="zh-TW" dirty="0" smtClean="0"/>
              <a:t>2010</a:t>
            </a:r>
            <a:r>
              <a:rPr kumimoji="1" lang="zh-TW" altLang="en-US" dirty="0" smtClean="0"/>
              <a:t>年發表的一篇論文，在研究中得出眼睛到嘴唇距離約為臉長</a:t>
            </a:r>
            <a:r>
              <a:rPr kumimoji="1" lang="en-US" altLang="zh-TW" dirty="0" smtClean="0"/>
              <a:t>36%</a:t>
            </a:r>
            <a:r>
              <a:rPr kumimoji="1" lang="zh-TW" altLang="en-US" dirty="0" smtClean="0"/>
              <a:t>，兩眼的間距比臉寬大約在</a:t>
            </a:r>
            <a:r>
              <a:rPr kumimoji="1" lang="en-US" altLang="zh-TW" dirty="0" smtClean="0"/>
              <a:t>46%</a:t>
            </a:r>
            <a:r>
              <a:rPr kumimoji="1" lang="zh-TW" altLang="en-US" dirty="0" smtClean="0"/>
              <a:t>時有最佳的吸引力</a:t>
            </a:r>
            <a:endParaRPr kumimoji="1" lang="en-US" altLang="zh-TW" dirty="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7</a:t>
            </a:fld>
            <a:endParaRPr kumimoji="1" lang="zh-TW" altLang="en-US"/>
          </a:p>
        </p:txBody>
      </p:sp>
    </p:spTree>
    <p:extLst>
      <p:ext uri="{BB962C8B-B14F-4D97-AF65-F5344CB8AC3E}">
        <p14:creationId xmlns:p14="http://schemas.microsoft.com/office/powerpoint/2010/main" val="426958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本論文的研究目的第一點是產生一個可以自動標記人臉各部位特徵點的模型</a:t>
            </a:r>
            <a:endParaRPr lang="en-US" altLang="zh-TW" dirty="0" smtClean="0"/>
          </a:p>
          <a:p>
            <a:r>
              <a:rPr lang="zh-TW" altLang="en-US" dirty="0" smtClean="0"/>
              <a:t>第二點是以客觀且具有辨識度的方式來分類人臉各部位，比如鵝蛋臉、長臉、柳葉眉、一字眉等等</a:t>
            </a:r>
            <a:endParaRPr lang="en-US" altLang="zh-TW" dirty="0" smtClean="0"/>
          </a:p>
          <a:p>
            <a:r>
              <a:rPr lang="zh-TW" altLang="en-US" dirty="0" smtClean="0"/>
              <a:t>以及訂出審美的標準，比如有沒有大小眼、是不是過胖或過瘦等等</a:t>
            </a:r>
            <a:endParaRPr lang="en-US" altLang="zh-TW" dirty="0" smtClean="0"/>
          </a:p>
        </p:txBody>
      </p:sp>
      <p:sp>
        <p:nvSpPr>
          <p:cNvPr id="4" name="投影片編號版面配置區 3"/>
          <p:cNvSpPr>
            <a:spLocks noGrp="1"/>
          </p:cNvSpPr>
          <p:nvPr>
            <p:ph type="sldNum" sz="quarter" idx="5"/>
          </p:nvPr>
        </p:nvSpPr>
        <p:spPr/>
        <p:txBody>
          <a:bodyPr/>
          <a:lstStyle/>
          <a:p>
            <a:fld id="{05353CB6-87D3-784B-BE85-A891D6CE52C3}" type="slidenum">
              <a:rPr kumimoji="1" lang="zh-TW" altLang="en-US" smtClean="0"/>
              <a:t>8</a:t>
            </a:fld>
            <a:endParaRPr kumimoji="1" lang="zh-TW" altLang="en-US"/>
          </a:p>
        </p:txBody>
      </p:sp>
    </p:spTree>
    <p:extLst>
      <p:ext uri="{BB962C8B-B14F-4D97-AF65-F5344CB8AC3E}">
        <p14:creationId xmlns:p14="http://schemas.microsoft.com/office/powerpoint/2010/main" val="297148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57" name="群組 56">
            <a:extLst>
              <a:ext uri="{FF2B5EF4-FFF2-40B4-BE49-F238E27FC236}">
                <a16:creationId xmlns="" xmlns:a16="http://schemas.microsoft.com/office/drawing/2014/main" id="{309CAAB5-39AB-42A1-A4B6-0B750D1A7239}"/>
              </a:ext>
            </a:extLst>
          </p:cNvPr>
          <p:cNvGrpSpPr/>
          <p:nvPr/>
        </p:nvGrpSpPr>
        <p:grpSpPr bwMode="hidden">
          <a:xfrm>
            <a:off x="-1" y="0"/>
            <a:ext cx="9144002" cy="6858000"/>
            <a:chOff x="-1" y="0"/>
            <a:chExt cx="12192002" cy="6858000"/>
          </a:xfrm>
        </p:grpSpPr>
        <p:cxnSp>
          <p:nvCxnSpPr>
            <p:cNvPr id="59" name="直線接點 58">
              <a:extLst>
                <a:ext uri="{FF2B5EF4-FFF2-40B4-BE49-F238E27FC236}">
                  <a16:creationId xmlns="" xmlns:a16="http://schemas.microsoft.com/office/drawing/2014/main" id="{BEC9F896-2B0A-4E4F-8CDA-CD90ED7C3A58}"/>
                </a:ext>
              </a:extLst>
            </p:cNvPr>
            <p:cNvCxnSpPr/>
            <p:nvPr/>
          </p:nvCxnSpPr>
          <p:spPr bwMode="hidden">
            <a:xfrm>
              <a:off x="610194"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 xmlns:a16="http://schemas.microsoft.com/office/drawing/2014/main" id="{CB0CC88D-FAFC-49DD-BB17-A3DF3FDD0C95}"/>
                </a:ext>
              </a:extLst>
            </p:cNvPr>
            <p:cNvCxnSpPr/>
            <p:nvPr/>
          </p:nvCxnSpPr>
          <p:spPr bwMode="hidden">
            <a:xfrm>
              <a:off x="1829332"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 xmlns:a16="http://schemas.microsoft.com/office/drawing/2014/main" id="{AF000E85-6203-44B4-8CDB-08D55D5D21FF}"/>
                </a:ext>
              </a:extLst>
            </p:cNvPr>
            <p:cNvCxnSpPr/>
            <p:nvPr/>
          </p:nvCxnSpPr>
          <p:spPr bwMode="hidden">
            <a:xfrm>
              <a:off x="3048470"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 xmlns:a16="http://schemas.microsoft.com/office/drawing/2014/main" id="{85366E90-B142-4CF1-98F1-AEF80F6A0E9E}"/>
                </a:ext>
              </a:extLst>
            </p:cNvPr>
            <p:cNvCxnSpPr/>
            <p:nvPr/>
          </p:nvCxnSpPr>
          <p:spPr bwMode="hidden">
            <a:xfrm>
              <a:off x="4267608"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 xmlns:a16="http://schemas.microsoft.com/office/drawing/2014/main" id="{9287E1ED-B25D-43D0-8C72-FAFA78B5234A}"/>
                </a:ext>
              </a:extLst>
            </p:cNvPr>
            <p:cNvCxnSpPr/>
            <p:nvPr/>
          </p:nvCxnSpPr>
          <p:spPr bwMode="hidden">
            <a:xfrm>
              <a:off x="5486746"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 xmlns:a16="http://schemas.microsoft.com/office/drawing/2014/main" id="{5BBC28EE-7FA9-46DE-AFEA-644C5C559B31}"/>
                </a:ext>
              </a:extLst>
            </p:cNvPr>
            <p:cNvCxnSpPr/>
            <p:nvPr/>
          </p:nvCxnSpPr>
          <p:spPr bwMode="hidden">
            <a:xfrm>
              <a:off x="6705884"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 xmlns:a16="http://schemas.microsoft.com/office/drawing/2014/main" id="{B5EA6DAC-C902-4E1D-9ED5-68EAF8337AE6}"/>
                </a:ext>
              </a:extLst>
            </p:cNvPr>
            <p:cNvCxnSpPr/>
            <p:nvPr/>
          </p:nvCxnSpPr>
          <p:spPr bwMode="hidden">
            <a:xfrm>
              <a:off x="7925022"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 xmlns:a16="http://schemas.microsoft.com/office/drawing/2014/main" id="{558F1E6B-57AD-45AB-9623-F195ED9E0DD8}"/>
                </a:ext>
              </a:extLst>
            </p:cNvPr>
            <p:cNvCxnSpPr/>
            <p:nvPr/>
          </p:nvCxnSpPr>
          <p:spPr bwMode="hidden">
            <a:xfrm>
              <a:off x="9144160"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 xmlns:a16="http://schemas.microsoft.com/office/drawing/2014/main" id="{94EDC7F4-B841-498D-8602-9E83CC0B9091}"/>
                </a:ext>
              </a:extLst>
            </p:cNvPr>
            <p:cNvCxnSpPr/>
            <p:nvPr/>
          </p:nvCxnSpPr>
          <p:spPr bwMode="hidden">
            <a:xfrm>
              <a:off x="10363298"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 xmlns:a16="http://schemas.microsoft.com/office/drawing/2014/main" id="{AA23A4F5-DF33-428E-A91F-393A7EFA7A44}"/>
                </a:ext>
              </a:extLst>
            </p:cNvPr>
            <p:cNvCxnSpPr/>
            <p:nvPr/>
          </p:nvCxnSpPr>
          <p:spPr bwMode="hidden">
            <a:xfrm>
              <a:off x="11582436"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 xmlns:a16="http://schemas.microsoft.com/office/drawing/2014/main" id="{AD5D43A5-C5B9-46B1-B9AE-3D0988E91899}"/>
                </a:ext>
              </a:extLst>
            </p:cNvPr>
            <p:cNvCxnSpPr/>
            <p:nvPr/>
          </p:nvCxnSpPr>
          <p:spPr bwMode="hidden">
            <a:xfrm>
              <a:off x="2819" y="386485"/>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 xmlns:a16="http://schemas.microsoft.com/office/drawing/2014/main" id="{09D641A6-4D05-4242-B230-D59DCF4BE60E}"/>
                </a:ext>
              </a:extLst>
            </p:cNvPr>
            <p:cNvCxnSpPr/>
            <p:nvPr/>
          </p:nvCxnSpPr>
          <p:spPr bwMode="hidden">
            <a:xfrm>
              <a:off x="2819" y="1611181"/>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 xmlns:a16="http://schemas.microsoft.com/office/drawing/2014/main" id="{C0389B13-9B5C-47E6-B84B-8B69906B763A}"/>
                </a:ext>
              </a:extLst>
            </p:cNvPr>
            <p:cNvCxnSpPr/>
            <p:nvPr/>
          </p:nvCxnSpPr>
          <p:spPr bwMode="hidden">
            <a:xfrm>
              <a:off x="2819" y="2835877"/>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 xmlns:a16="http://schemas.microsoft.com/office/drawing/2014/main" id="{21089419-6C6F-44BE-A69B-16D4B9650542}"/>
                </a:ext>
              </a:extLst>
            </p:cNvPr>
            <p:cNvCxnSpPr/>
            <p:nvPr/>
          </p:nvCxnSpPr>
          <p:spPr bwMode="hidden">
            <a:xfrm>
              <a:off x="2819" y="4060573"/>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 xmlns:a16="http://schemas.microsoft.com/office/drawing/2014/main" id="{B98501EF-DD4C-486E-B065-70DAC665BB00}"/>
                </a:ext>
              </a:extLst>
            </p:cNvPr>
            <p:cNvCxnSpPr/>
            <p:nvPr/>
          </p:nvCxnSpPr>
          <p:spPr bwMode="hidden">
            <a:xfrm>
              <a:off x="2819" y="5285269"/>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4" name="直線接點 73">
              <a:extLst>
                <a:ext uri="{FF2B5EF4-FFF2-40B4-BE49-F238E27FC236}">
                  <a16:creationId xmlns="" xmlns:a16="http://schemas.microsoft.com/office/drawing/2014/main" id="{7C8F2B60-982F-4440-AF2F-2EA38B0212C5}"/>
                </a:ext>
              </a:extLst>
            </p:cNvPr>
            <p:cNvCxnSpPr/>
            <p:nvPr/>
          </p:nvCxnSpPr>
          <p:spPr bwMode="hidden">
            <a:xfrm>
              <a:off x="2819" y="6509965"/>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75" name="群組 74">
              <a:extLst>
                <a:ext uri="{FF2B5EF4-FFF2-40B4-BE49-F238E27FC236}">
                  <a16:creationId xmlns="" xmlns:a16="http://schemas.microsoft.com/office/drawing/2014/main" id="{F543F4C6-5AC7-4AE3-8D3B-57AE0DF3BF1E}"/>
                </a:ext>
              </a:extLst>
            </p:cNvPr>
            <p:cNvGrpSpPr/>
            <p:nvPr/>
          </p:nvGrpSpPr>
          <p:grpSpPr bwMode="hidden">
            <a:xfrm>
              <a:off x="-1" y="0"/>
              <a:ext cx="12192001" cy="6858000"/>
              <a:chOff x="-1" y="0"/>
              <a:chExt cx="12192001" cy="6858000"/>
            </a:xfrm>
          </p:grpSpPr>
          <p:cxnSp>
            <p:nvCxnSpPr>
              <p:cNvPr id="93" name="直線接點 92">
                <a:extLst>
                  <a:ext uri="{FF2B5EF4-FFF2-40B4-BE49-F238E27FC236}">
                    <a16:creationId xmlns="" xmlns:a16="http://schemas.microsoft.com/office/drawing/2014/main" id="{2F05F048-2632-4270-936A-6FCB89380F52}"/>
                  </a:ext>
                </a:extLst>
              </p:cNvPr>
              <p:cNvCxnSpPr/>
              <p:nvPr/>
            </p:nvCxnSpPr>
            <p:spPr bwMode="hidden">
              <a:xfrm>
                <a:off x="225425"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4" name="直線接點 93">
                <a:extLst>
                  <a:ext uri="{FF2B5EF4-FFF2-40B4-BE49-F238E27FC236}">
                    <a16:creationId xmlns="" xmlns:a16="http://schemas.microsoft.com/office/drawing/2014/main" id="{89E57E68-1E37-4E6B-B729-8AEEFC4B8724}"/>
                  </a:ext>
                </a:extLst>
              </p:cNvPr>
              <p:cNvCxnSpPr/>
              <p:nvPr/>
            </p:nvCxnSpPr>
            <p:spPr bwMode="hidden">
              <a:xfrm>
                <a:off x="1449154"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 xmlns:a16="http://schemas.microsoft.com/office/drawing/2014/main" id="{95746D7D-9DBB-4F9D-9590-9F31685187A5}"/>
                  </a:ext>
                </a:extLst>
              </p:cNvPr>
              <p:cNvCxnSpPr/>
              <p:nvPr/>
            </p:nvCxnSpPr>
            <p:spPr bwMode="hidden">
              <a:xfrm>
                <a:off x="266598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6" name="直線接點 95">
                <a:extLst>
                  <a:ext uri="{FF2B5EF4-FFF2-40B4-BE49-F238E27FC236}">
                    <a16:creationId xmlns="" xmlns:a16="http://schemas.microsoft.com/office/drawing/2014/main" id="{E5A7A59C-0581-4A88-9FA3-E94474E01129}"/>
                  </a:ext>
                </a:extLst>
              </p:cNvPr>
              <p:cNvCxnSpPr/>
              <p:nvPr/>
            </p:nvCxnSpPr>
            <p:spPr bwMode="hidden">
              <a:xfrm>
                <a:off x="3885119"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 xmlns:a16="http://schemas.microsoft.com/office/drawing/2014/main" id="{A59D4B6B-0A38-48A5-AD2C-CCA9A2136F53}"/>
                  </a:ext>
                </a:extLst>
              </p:cNvPr>
              <p:cNvCxnSpPr/>
              <p:nvPr/>
            </p:nvCxnSpPr>
            <p:spPr bwMode="hidden">
              <a:xfrm>
                <a:off x="510650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98" name="群組 97">
                <a:extLst>
                  <a:ext uri="{FF2B5EF4-FFF2-40B4-BE49-F238E27FC236}">
                    <a16:creationId xmlns="" xmlns:a16="http://schemas.microsoft.com/office/drawing/2014/main" id="{CF85B22F-D7EB-4402-BC26-4C0952E01A9A}"/>
                  </a:ext>
                </a:extLst>
              </p:cNvPr>
              <p:cNvGrpSpPr/>
              <p:nvPr/>
            </p:nvGrpSpPr>
            <p:grpSpPr bwMode="hidden">
              <a:xfrm>
                <a:off x="6327885" y="0"/>
                <a:ext cx="5864115" cy="5898673"/>
                <a:chOff x="6327885" y="0"/>
                <a:chExt cx="5864115" cy="5898673"/>
              </a:xfrm>
            </p:grpSpPr>
            <p:cxnSp>
              <p:nvCxnSpPr>
                <p:cNvPr id="104" name="直線接點 103">
                  <a:extLst>
                    <a:ext uri="{FF2B5EF4-FFF2-40B4-BE49-F238E27FC236}">
                      <a16:creationId xmlns="" xmlns:a16="http://schemas.microsoft.com/office/drawing/2014/main" id="{970DB639-05A5-4616-A7B8-D90433E30C80}"/>
                    </a:ext>
                  </a:extLst>
                </p:cNvPr>
                <p:cNvCxnSpPr/>
                <p:nvPr/>
              </p:nvCxnSpPr>
              <p:spPr bwMode="hidden">
                <a:xfrm>
                  <a:off x="6327885" y="0"/>
                  <a:ext cx="5864115" cy="5898673"/>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5" name="直線接點 104">
                  <a:extLst>
                    <a:ext uri="{FF2B5EF4-FFF2-40B4-BE49-F238E27FC236}">
                      <a16:creationId xmlns="" xmlns:a16="http://schemas.microsoft.com/office/drawing/2014/main" id="{3E27AB66-A611-4F8D-B7FC-5F4F6653D93D}"/>
                    </a:ext>
                  </a:extLst>
                </p:cNvPr>
                <p:cNvCxnSpPr/>
                <p:nvPr/>
              </p:nvCxnSpPr>
              <p:spPr bwMode="hidden">
                <a:xfrm>
                  <a:off x="7549268" y="0"/>
                  <a:ext cx="4642732" cy="467242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a:extLst>
                    <a:ext uri="{FF2B5EF4-FFF2-40B4-BE49-F238E27FC236}">
                      <a16:creationId xmlns="" xmlns:a16="http://schemas.microsoft.com/office/drawing/2014/main" id="{70E88EF1-42BE-4D8C-9EC8-34C49E9F6020}"/>
                    </a:ext>
                  </a:extLst>
                </p:cNvPr>
                <p:cNvCxnSpPr/>
                <p:nvPr/>
              </p:nvCxnSpPr>
              <p:spPr bwMode="hidden">
                <a:xfrm>
                  <a:off x="8772997" y="0"/>
                  <a:ext cx="3419003" cy="34567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 xmlns:a16="http://schemas.microsoft.com/office/drawing/2014/main" id="{E8C3C2FE-F00C-4B5D-BA05-93F320E386A2}"/>
                    </a:ext>
                  </a:extLst>
                </p:cNvPr>
                <p:cNvCxnSpPr/>
                <p:nvPr/>
              </p:nvCxnSpPr>
              <p:spPr bwMode="hidden">
                <a:xfrm>
                  <a:off x="9982200" y="0"/>
                  <a:ext cx="2209800" cy="222646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 xmlns:a16="http://schemas.microsoft.com/office/drawing/2014/main" id="{C0F60428-E530-4CA3-8E5A-145AF2DDDEC9}"/>
                    </a:ext>
                  </a:extLst>
                </p:cNvPr>
                <p:cNvCxnSpPr/>
                <p:nvPr/>
              </p:nvCxnSpPr>
              <p:spPr bwMode="hidden">
                <a:xfrm>
                  <a:off x="11199019" y="0"/>
                  <a:ext cx="992981" cy="1002506"/>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99" name="直線接點 98">
                <a:extLst>
                  <a:ext uri="{FF2B5EF4-FFF2-40B4-BE49-F238E27FC236}">
                    <a16:creationId xmlns="" xmlns:a16="http://schemas.microsoft.com/office/drawing/2014/main" id="{1780472F-3026-4AD4-A48D-506BDBA5B985}"/>
                  </a:ext>
                </a:extLst>
              </p:cNvPr>
              <p:cNvCxnSpPr/>
              <p:nvPr/>
            </p:nvCxnSpPr>
            <p:spPr bwMode="hidden">
              <a:xfrm flipH="1" flipV="1">
                <a:off x="-1" y="1012053"/>
                <a:ext cx="5828811" cy="58459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 xmlns:a16="http://schemas.microsoft.com/office/drawing/2014/main" id="{6BD5D626-F7BD-461F-ADD5-F7FD7A0AF456}"/>
                  </a:ext>
                </a:extLst>
              </p:cNvPr>
              <p:cNvCxnSpPr/>
              <p:nvPr/>
            </p:nvCxnSpPr>
            <p:spPr bwMode="hidden">
              <a:xfrm flipH="1" flipV="1">
                <a:off x="-1" y="2227340"/>
                <a:ext cx="4614781" cy="4630658"/>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 xmlns:a16="http://schemas.microsoft.com/office/drawing/2014/main" id="{AB5573D9-4D05-47FA-A9C1-F1C9B7F86D49}"/>
                  </a:ext>
                </a:extLst>
              </p:cNvPr>
              <p:cNvCxnSpPr/>
              <p:nvPr/>
            </p:nvCxnSpPr>
            <p:spPr bwMode="hidden">
              <a:xfrm flipH="1" flipV="1">
                <a:off x="-1" y="3432149"/>
                <a:ext cx="3398419" cy="34258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 xmlns:a16="http://schemas.microsoft.com/office/drawing/2014/main" id="{CD3559B0-20E0-4D58-BE37-DD44AAA1BB33}"/>
                  </a:ext>
                </a:extLst>
              </p:cNvPr>
              <p:cNvCxnSpPr/>
              <p:nvPr/>
            </p:nvCxnSpPr>
            <p:spPr bwMode="hidden">
              <a:xfrm flipH="1" flipV="1">
                <a:off x="-1" y="4651431"/>
                <a:ext cx="2196496" cy="2206567"/>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 xmlns:a16="http://schemas.microsoft.com/office/drawing/2014/main" id="{875BA6F1-DCC1-487F-BCD1-C98CD006F7DB}"/>
                  </a:ext>
                </a:extLst>
              </p:cNvPr>
              <p:cNvCxnSpPr/>
              <p:nvPr/>
            </p:nvCxnSpPr>
            <p:spPr bwMode="hidden">
              <a:xfrm flipH="1" flipV="1">
                <a:off x="-1" y="5864453"/>
                <a:ext cx="987003" cy="9935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grpSp>
          <p:nvGrpSpPr>
            <p:cNvPr id="76" name="群組 75">
              <a:extLst>
                <a:ext uri="{FF2B5EF4-FFF2-40B4-BE49-F238E27FC236}">
                  <a16:creationId xmlns="" xmlns:a16="http://schemas.microsoft.com/office/drawing/2014/main" id="{A138B0D0-E031-4760-A9CA-A9669E365079}"/>
                </a:ext>
              </a:extLst>
            </p:cNvPr>
            <p:cNvGrpSpPr/>
            <p:nvPr/>
          </p:nvGrpSpPr>
          <p:grpSpPr bwMode="hidden">
            <a:xfrm flipH="1">
              <a:off x="0" y="0"/>
              <a:ext cx="12192001" cy="6858000"/>
              <a:chOff x="-1" y="0"/>
              <a:chExt cx="12192001" cy="6858000"/>
            </a:xfrm>
          </p:grpSpPr>
          <p:cxnSp>
            <p:nvCxnSpPr>
              <p:cNvPr id="77" name="直線接點 76">
                <a:extLst>
                  <a:ext uri="{FF2B5EF4-FFF2-40B4-BE49-F238E27FC236}">
                    <a16:creationId xmlns="" xmlns:a16="http://schemas.microsoft.com/office/drawing/2014/main" id="{7900C95B-E5E2-49DF-9E69-831A3CC2AB63}"/>
                  </a:ext>
                </a:extLst>
              </p:cNvPr>
              <p:cNvCxnSpPr/>
              <p:nvPr/>
            </p:nvCxnSpPr>
            <p:spPr bwMode="hidden">
              <a:xfrm>
                <a:off x="225425"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8" name="直線接點 77">
                <a:extLst>
                  <a:ext uri="{FF2B5EF4-FFF2-40B4-BE49-F238E27FC236}">
                    <a16:creationId xmlns="" xmlns:a16="http://schemas.microsoft.com/office/drawing/2014/main" id="{6561D5D3-47D9-4B70-9FA2-9F9BCEEEF655}"/>
                  </a:ext>
                </a:extLst>
              </p:cNvPr>
              <p:cNvCxnSpPr/>
              <p:nvPr/>
            </p:nvCxnSpPr>
            <p:spPr bwMode="hidden">
              <a:xfrm>
                <a:off x="1449154"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a:extLst>
                  <a:ext uri="{FF2B5EF4-FFF2-40B4-BE49-F238E27FC236}">
                    <a16:creationId xmlns="" xmlns:a16="http://schemas.microsoft.com/office/drawing/2014/main" id="{7E04777E-4406-4200-AB06-D2852A3C2D47}"/>
                  </a:ext>
                </a:extLst>
              </p:cNvPr>
              <p:cNvCxnSpPr/>
              <p:nvPr/>
            </p:nvCxnSpPr>
            <p:spPr bwMode="hidden">
              <a:xfrm>
                <a:off x="266598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 xmlns:a16="http://schemas.microsoft.com/office/drawing/2014/main" id="{C00251B9-EB66-462B-AAF2-FE4745E76A27}"/>
                  </a:ext>
                </a:extLst>
              </p:cNvPr>
              <p:cNvCxnSpPr/>
              <p:nvPr/>
            </p:nvCxnSpPr>
            <p:spPr bwMode="hidden">
              <a:xfrm>
                <a:off x="3885119"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1" name="直線接點 80">
                <a:extLst>
                  <a:ext uri="{FF2B5EF4-FFF2-40B4-BE49-F238E27FC236}">
                    <a16:creationId xmlns="" xmlns:a16="http://schemas.microsoft.com/office/drawing/2014/main" id="{5F1033F9-DBDD-4226-942E-2A97A5F25E21}"/>
                  </a:ext>
                </a:extLst>
              </p:cNvPr>
              <p:cNvCxnSpPr/>
              <p:nvPr/>
            </p:nvCxnSpPr>
            <p:spPr bwMode="hidden">
              <a:xfrm>
                <a:off x="5150644"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82" name="群組 81">
                <a:extLst>
                  <a:ext uri="{FF2B5EF4-FFF2-40B4-BE49-F238E27FC236}">
                    <a16:creationId xmlns="" xmlns:a16="http://schemas.microsoft.com/office/drawing/2014/main" id="{9D835E57-646F-499B-B47A-4E32368D416E}"/>
                  </a:ext>
                </a:extLst>
              </p:cNvPr>
              <p:cNvGrpSpPr/>
              <p:nvPr/>
            </p:nvGrpSpPr>
            <p:grpSpPr bwMode="hidden">
              <a:xfrm>
                <a:off x="6327885" y="0"/>
                <a:ext cx="5864115" cy="5898673"/>
                <a:chOff x="6327885" y="0"/>
                <a:chExt cx="5864115" cy="5898673"/>
              </a:xfrm>
            </p:grpSpPr>
            <p:cxnSp>
              <p:nvCxnSpPr>
                <p:cNvPr id="88" name="直線接點 87">
                  <a:extLst>
                    <a:ext uri="{FF2B5EF4-FFF2-40B4-BE49-F238E27FC236}">
                      <a16:creationId xmlns="" xmlns:a16="http://schemas.microsoft.com/office/drawing/2014/main" id="{86F262F3-A54F-483D-9DEC-2CF48865AB24}"/>
                    </a:ext>
                  </a:extLst>
                </p:cNvPr>
                <p:cNvCxnSpPr/>
                <p:nvPr/>
              </p:nvCxnSpPr>
              <p:spPr bwMode="hidden">
                <a:xfrm>
                  <a:off x="6327885" y="0"/>
                  <a:ext cx="5864115" cy="5898673"/>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9" name="直線接點 88">
                  <a:extLst>
                    <a:ext uri="{FF2B5EF4-FFF2-40B4-BE49-F238E27FC236}">
                      <a16:creationId xmlns="" xmlns:a16="http://schemas.microsoft.com/office/drawing/2014/main" id="{B623E37B-C7C8-4E59-81CD-2D01EB3670D9}"/>
                    </a:ext>
                  </a:extLst>
                </p:cNvPr>
                <p:cNvCxnSpPr/>
                <p:nvPr/>
              </p:nvCxnSpPr>
              <p:spPr bwMode="hidden">
                <a:xfrm>
                  <a:off x="7549268" y="0"/>
                  <a:ext cx="4642732" cy="467242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 xmlns:a16="http://schemas.microsoft.com/office/drawing/2014/main" id="{ACB46102-09C1-4107-8A02-5F6525843A65}"/>
                    </a:ext>
                  </a:extLst>
                </p:cNvPr>
                <p:cNvCxnSpPr/>
                <p:nvPr/>
              </p:nvCxnSpPr>
              <p:spPr bwMode="hidden">
                <a:xfrm>
                  <a:off x="8772997" y="0"/>
                  <a:ext cx="3419003" cy="34567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 xmlns:a16="http://schemas.microsoft.com/office/drawing/2014/main" id="{45302FB5-5A2A-4DC6-A3C8-4C859EB21F9F}"/>
                    </a:ext>
                  </a:extLst>
                </p:cNvPr>
                <p:cNvCxnSpPr/>
                <p:nvPr/>
              </p:nvCxnSpPr>
              <p:spPr bwMode="hidden">
                <a:xfrm>
                  <a:off x="9982200" y="0"/>
                  <a:ext cx="2209800" cy="222646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 xmlns:a16="http://schemas.microsoft.com/office/drawing/2014/main" id="{9ADCB75F-7EE8-4A18-991E-5D3112FEF184}"/>
                    </a:ext>
                  </a:extLst>
                </p:cNvPr>
                <p:cNvCxnSpPr/>
                <p:nvPr/>
              </p:nvCxnSpPr>
              <p:spPr bwMode="hidden">
                <a:xfrm>
                  <a:off x="11199019" y="0"/>
                  <a:ext cx="992981" cy="1002506"/>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83" name="直線接點 82">
                <a:extLst>
                  <a:ext uri="{FF2B5EF4-FFF2-40B4-BE49-F238E27FC236}">
                    <a16:creationId xmlns="" xmlns:a16="http://schemas.microsoft.com/office/drawing/2014/main" id="{0583E3A5-6D34-4442-BAE9-0B3AA090D02F}"/>
                  </a:ext>
                </a:extLst>
              </p:cNvPr>
              <p:cNvCxnSpPr/>
              <p:nvPr/>
            </p:nvCxnSpPr>
            <p:spPr bwMode="hidden">
              <a:xfrm flipH="1" flipV="1">
                <a:off x="-1" y="1012053"/>
                <a:ext cx="5828811" cy="58459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83">
                <a:extLst>
                  <a:ext uri="{FF2B5EF4-FFF2-40B4-BE49-F238E27FC236}">
                    <a16:creationId xmlns="" xmlns:a16="http://schemas.microsoft.com/office/drawing/2014/main" id="{06B5A40E-341C-4606-98CA-399A42DC35E7}"/>
                  </a:ext>
                </a:extLst>
              </p:cNvPr>
              <p:cNvCxnSpPr/>
              <p:nvPr/>
            </p:nvCxnSpPr>
            <p:spPr bwMode="hidden">
              <a:xfrm flipH="1" flipV="1">
                <a:off x="-1" y="2227340"/>
                <a:ext cx="4614781" cy="4630658"/>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 xmlns:a16="http://schemas.microsoft.com/office/drawing/2014/main" id="{A1ECE534-9C84-4A8D-8C87-8A9503CC7076}"/>
                  </a:ext>
                </a:extLst>
              </p:cNvPr>
              <p:cNvCxnSpPr/>
              <p:nvPr/>
            </p:nvCxnSpPr>
            <p:spPr bwMode="hidden">
              <a:xfrm flipH="1" flipV="1">
                <a:off x="-1" y="3432149"/>
                <a:ext cx="3398419" cy="34258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 xmlns:a16="http://schemas.microsoft.com/office/drawing/2014/main" id="{C9162981-870E-41DE-B6D6-E801F71788E3}"/>
                  </a:ext>
                </a:extLst>
              </p:cNvPr>
              <p:cNvCxnSpPr/>
              <p:nvPr/>
            </p:nvCxnSpPr>
            <p:spPr bwMode="hidden">
              <a:xfrm flipH="1" flipV="1">
                <a:off x="-1" y="4651431"/>
                <a:ext cx="2196496" cy="2206567"/>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 xmlns:a16="http://schemas.microsoft.com/office/drawing/2014/main" id="{83431CD2-E4E5-4A5F-A9C0-5CF0C245DD12}"/>
                  </a:ext>
                </a:extLst>
              </p:cNvPr>
              <p:cNvCxnSpPr/>
              <p:nvPr/>
            </p:nvCxnSpPr>
            <p:spPr bwMode="hidden">
              <a:xfrm flipH="1" flipV="1">
                <a:off x="-1" y="5864453"/>
                <a:ext cx="987003" cy="9935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grpSp>
      <p:grpSp>
        <p:nvGrpSpPr>
          <p:cNvPr id="5" name="群組 4"/>
          <p:cNvGrpSpPr/>
          <p:nvPr/>
        </p:nvGrpSpPr>
        <p:grpSpPr bwMode="hidden">
          <a:xfrm>
            <a:off x="-1" y="0"/>
            <a:ext cx="9144002" cy="6858000"/>
            <a:chOff x="-1" y="0"/>
            <a:chExt cx="12192002" cy="6858000"/>
          </a:xfrm>
        </p:grpSpPr>
        <p:cxnSp>
          <p:nvCxnSpPr>
            <p:cNvPr id="6" name="直線接點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群組 22"/>
            <p:cNvGrpSpPr/>
            <p:nvPr/>
          </p:nvGrpSpPr>
          <p:grpSpPr bwMode="hidden">
            <a:xfrm>
              <a:off x="-1" y="0"/>
              <a:ext cx="12192001" cy="6858000"/>
              <a:chOff x="-1" y="0"/>
              <a:chExt cx="12192001" cy="6858000"/>
            </a:xfrm>
          </p:grpSpPr>
          <p:cxnSp>
            <p:nvCxnSpPr>
              <p:cNvPr id="41" name="直線接點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bwMode="hidden">
              <a:xfrm>
                <a:off x="6327885" y="0"/>
                <a:ext cx="5864115" cy="5898673"/>
                <a:chOff x="6327885" y="0"/>
                <a:chExt cx="5864115" cy="5898673"/>
              </a:xfrm>
            </p:grpSpPr>
            <p:cxnSp>
              <p:nvCxnSpPr>
                <p:cNvPr id="52" name="直線接點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直線接點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群組 23"/>
            <p:cNvGrpSpPr/>
            <p:nvPr/>
          </p:nvGrpSpPr>
          <p:grpSpPr bwMode="hidden">
            <a:xfrm flipH="1">
              <a:off x="0" y="0"/>
              <a:ext cx="12192001" cy="6858000"/>
              <a:chOff x="-1" y="0"/>
              <a:chExt cx="12192001" cy="6858000"/>
            </a:xfrm>
          </p:grpSpPr>
          <p:cxnSp>
            <p:nvCxnSpPr>
              <p:cNvPr id="25" name="直線接點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bwMode="hidden">
              <a:xfrm>
                <a:off x="6327885" y="0"/>
                <a:ext cx="5864115" cy="5898673"/>
                <a:chOff x="6327885" y="0"/>
                <a:chExt cx="5864115" cy="5898673"/>
              </a:xfrm>
            </p:grpSpPr>
            <p:cxnSp>
              <p:nvCxnSpPr>
                <p:cNvPr id="36" name="直線接點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直線接點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ctrTitle"/>
          </p:nvPr>
        </p:nvSpPr>
        <p:spPr>
          <a:xfrm>
            <a:off x="970383" y="3060062"/>
            <a:ext cx="7203233" cy="904382"/>
          </a:xfrm>
        </p:spPr>
        <p:txBody>
          <a:bodyPr rtlCol="0" anchor="b">
            <a:normAutofit/>
          </a:bodyPr>
          <a:lstStyle>
            <a:lvl1pPr algn="ctr">
              <a:lnSpc>
                <a:spcPct val="100000"/>
              </a:lnSpc>
              <a:defRPr sz="4500" cap="none" baseline="0">
                <a:solidFill>
                  <a:schemeClr val="tx1"/>
                </a:solidFill>
              </a:defRPr>
            </a:lvl1pPr>
          </a:lstStyle>
          <a:p>
            <a:pPr rtl="0"/>
            <a:r>
              <a:rPr lang="zh-TW" altLang="en-US" dirty="0"/>
              <a:t>按一下以編輯母片標題樣式</a:t>
            </a:r>
          </a:p>
        </p:txBody>
      </p:sp>
      <p:sp>
        <p:nvSpPr>
          <p:cNvPr id="3" name="副標題 2"/>
          <p:cNvSpPr>
            <a:spLocks noGrp="1"/>
          </p:cNvSpPr>
          <p:nvPr>
            <p:ph type="subTitle" idx="1"/>
          </p:nvPr>
        </p:nvSpPr>
        <p:spPr>
          <a:xfrm>
            <a:off x="967271" y="4288233"/>
            <a:ext cx="7203233" cy="457200"/>
          </a:xfrm>
        </p:spPr>
        <p:txBody>
          <a:bodyPr rtlCol="0">
            <a:normAutofit/>
          </a:bodyPr>
          <a:lstStyle>
            <a:lvl1pPr marL="0" indent="0" algn="ctr">
              <a:spcBef>
                <a:spcPts val="0"/>
              </a:spcBef>
              <a:buNone/>
              <a:defRPr sz="1500" b="0">
                <a:solidFill>
                  <a:schemeClr val="accent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zh-TW" altLang="en-US" dirty="0"/>
              <a:t>按一下以編輯母片子標題樣式</a:t>
            </a:r>
          </a:p>
        </p:txBody>
      </p:sp>
      <p:cxnSp>
        <p:nvCxnSpPr>
          <p:cNvPr id="109" name="直線接點 108">
            <a:extLst>
              <a:ext uri="{FF2B5EF4-FFF2-40B4-BE49-F238E27FC236}">
                <a16:creationId xmlns="" xmlns:a16="http://schemas.microsoft.com/office/drawing/2014/main" id="{DB25B5C5-262F-4C1B-A256-E46EB08022FC}"/>
              </a:ext>
            </a:extLst>
          </p:cNvPr>
          <p:cNvCxnSpPr/>
          <p:nvPr/>
        </p:nvCxnSpPr>
        <p:spPr>
          <a:xfrm>
            <a:off x="971549" y="407232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4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161" name="群組 160"/>
          <p:cNvGrpSpPr/>
          <p:nvPr/>
        </p:nvGrpSpPr>
        <p:grpSpPr bwMode="hidden">
          <a:xfrm>
            <a:off x="-1" y="0"/>
            <a:ext cx="9144002" cy="6858000"/>
            <a:chOff x="-1" y="0"/>
            <a:chExt cx="12192002" cy="6858000"/>
          </a:xfrm>
        </p:grpSpPr>
        <p:cxnSp>
          <p:nvCxnSpPr>
            <p:cNvPr id="162" name="直線接點​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直線接點​​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直線接點​​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直線接點​​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直線接點​​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直線接點​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直線接點​​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直線接點​​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直線接點​​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直線接點​​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直線接點​​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群組 177"/>
            <p:cNvGrpSpPr/>
            <p:nvPr/>
          </p:nvGrpSpPr>
          <p:grpSpPr bwMode="hidden">
            <a:xfrm>
              <a:off x="-1" y="0"/>
              <a:ext cx="12192001" cy="6858000"/>
              <a:chOff x="-1" y="0"/>
              <a:chExt cx="12192001" cy="6858000"/>
            </a:xfrm>
          </p:grpSpPr>
          <p:cxnSp>
            <p:nvCxnSpPr>
              <p:cNvPr id="196" name="直線接點​​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直線接點​​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直線接點​​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直線接點​​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直線接點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群組 200"/>
              <p:cNvGrpSpPr/>
              <p:nvPr/>
            </p:nvGrpSpPr>
            <p:grpSpPr bwMode="hidden">
              <a:xfrm>
                <a:off x="6327885" y="0"/>
                <a:ext cx="5864115" cy="5898673"/>
                <a:chOff x="6327885" y="0"/>
                <a:chExt cx="5864115" cy="5898673"/>
              </a:xfrm>
            </p:grpSpPr>
            <p:cxnSp>
              <p:nvCxnSpPr>
                <p:cNvPr id="207" name="直線接點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直線接點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直線接點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直線接點​​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直線接點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直線接點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直線接點​​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直線接點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直線接點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直線接點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群組 178"/>
            <p:cNvGrpSpPr/>
            <p:nvPr/>
          </p:nvGrpSpPr>
          <p:grpSpPr bwMode="hidden">
            <a:xfrm flipH="1">
              <a:off x="0" y="0"/>
              <a:ext cx="12192001" cy="6858000"/>
              <a:chOff x="-1" y="0"/>
              <a:chExt cx="12192001" cy="6858000"/>
            </a:xfrm>
          </p:grpSpPr>
          <p:cxnSp>
            <p:nvCxnSpPr>
              <p:cNvPr id="180" name="直線接點​​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直線接點​​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直線接點​​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直線接點​​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直線接點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群組 184"/>
              <p:cNvGrpSpPr/>
              <p:nvPr/>
            </p:nvGrpSpPr>
            <p:grpSpPr bwMode="hidden">
              <a:xfrm>
                <a:off x="6327885" y="0"/>
                <a:ext cx="5864115" cy="5898673"/>
                <a:chOff x="6327885" y="0"/>
                <a:chExt cx="5864115" cy="5898673"/>
              </a:xfrm>
            </p:grpSpPr>
            <p:cxnSp>
              <p:nvCxnSpPr>
                <p:cNvPr id="191" name="直線接點​​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直線接點​​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直線接點​​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直線接點​​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直線接點​​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直線接點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直線接點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 name="日期版面配置區 1">
            <a:extLst>
              <a:ext uri="{FF2B5EF4-FFF2-40B4-BE49-F238E27FC236}">
                <a16:creationId xmlns="" xmlns:a16="http://schemas.microsoft.com/office/drawing/2014/main" id="{081AAAF7-9664-4E63-AD53-90161998AB3D}"/>
              </a:ext>
            </a:extLst>
          </p:cNvPr>
          <p:cNvSpPr>
            <a:spLocks noGrp="1"/>
          </p:cNvSpPr>
          <p:nvPr>
            <p:ph type="dt" sz="half" idx="10"/>
          </p:nvPr>
        </p:nvSpPr>
        <p:spPr/>
        <p:txBody>
          <a:bodyPr/>
          <a:lstStyle/>
          <a:p>
            <a:endParaRPr kumimoji="1" lang="zh-TW" altLang="en-US"/>
          </a:p>
        </p:txBody>
      </p:sp>
      <p:sp>
        <p:nvSpPr>
          <p:cNvPr id="3" name="頁尾版面配置區 2">
            <a:extLst>
              <a:ext uri="{FF2B5EF4-FFF2-40B4-BE49-F238E27FC236}">
                <a16:creationId xmlns="" xmlns:a16="http://schemas.microsoft.com/office/drawing/2014/main" id="{C903B819-2A19-4B99-A14A-4BB691C3AEB6}"/>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 xmlns:a16="http://schemas.microsoft.com/office/drawing/2014/main" id="{9A0653A0-3BA2-43ED-8085-CD5117CBEB16}"/>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grpSp>
        <p:nvGrpSpPr>
          <p:cNvPr id="56" name="群組 55">
            <a:extLst>
              <a:ext uri="{FF2B5EF4-FFF2-40B4-BE49-F238E27FC236}">
                <a16:creationId xmlns="" xmlns:a16="http://schemas.microsoft.com/office/drawing/2014/main" id="{E4E0E0E8-AF6D-4C08-9A92-B6FB07B73E1F}"/>
              </a:ext>
            </a:extLst>
          </p:cNvPr>
          <p:cNvGrpSpPr/>
          <p:nvPr/>
        </p:nvGrpSpPr>
        <p:grpSpPr bwMode="hidden">
          <a:xfrm>
            <a:off x="-1" y="0"/>
            <a:ext cx="9144002" cy="6858000"/>
            <a:chOff x="-1" y="0"/>
            <a:chExt cx="12192002" cy="6858000"/>
          </a:xfrm>
        </p:grpSpPr>
        <p:cxnSp>
          <p:nvCxnSpPr>
            <p:cNvPr id="57" name="直線接點 56">
              <a:extLst>
                <a:ext uri="{FF2B5EF4-FFF2-40B4-BE49-F238E27FC236}">
                  <a16:creationId xmlns="" xmlns:a16="http://schemas.microsoft.com/office/drawing/2014/main" id="{47DE3BD9-A499-4A5D-9948-C4B493052D7B}"/>
                </a:ext>
              </a:extLst>
            </p:cNvPr>
            <p:cNvCxnSpPr/>
            <p:nvPr/>
          </p:nvCxnSpPr>
          <p:spPr bwMode="hidden">
            <a:xfrm>
              <a:off x="610194"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a:extLst>
                <a:ext uri="{FF2B5EF4-FFF2-40B4-BE49-F238E27FC236}">
                  <a16:creationId xmlns="" xmlns:a16="http://schemas.microsoft.com/office/drawing/2014/main" id="{881590E4-A0C6-4D5B-9E52-F404A1812EAE}"/>
                </a:ext>
              </a:extLst>
            </p:cNvPr>
            <p:cNvCxnSpPr/>
            <p:nvPr/>
          </p:nvCxnSpPr>
          <p:spPr bwMode="hidden">
            <a:xfrm>
              <a:off x="1829332"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 xmlns:a16="http://schemas.microsoft.com/office/drawing/2014/main" id="{D24EF32F-D870-4F59-832A-D9FE8C6B7815}"/>
                </a:ext>
              </a:extLst>
            </p:cNvPr>
            <p:cNvCxnSpPr/>
            <p:nvPr/>
          </p:nvCxnSpPr>
          <p:spPr bwMode="hidden">
            <a:xfrm>
              <a:off x="3048470"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 xmlns:a16="http://schemas.microsoft.com/office/drawing/2014/main" id="{ED7F0981-E1F6-42A0-9FA6-E24BFE8D1DA5}"/>
                </a:ext>
              </a:extLst>
            </p:cNvPr>
            <p:cNvCxnSpPr/>
            <p:nvPr/>
          </p:nvCxnSpPr>
          <p:spPr bwMode="hidden">
            <a:xfrm>
              <a:off x="4267608"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 xmlns:a16="http://schemas.microsoft.com/office/drawing/2014/main" id="{F2AA92CC-63EE-439B-A32D-90380960A445}"/>
                </a:ext>
              </a:extLst>
            </p:cNvPr>
            <p:cNvCxnSpPr/>
            <p:nvPr/>
          </p:nvCxnSpPr>
          <p:spPr bwMode="hidden">
            <a:xfrm>
              <a:off x="5486746"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 xmlns:a16="http://schemas.microsoft.com/office/drawing/2014/main" id="{9BB76148-3964-4327-ABFB-852E0380A914}"/>
                </a:ext>
              </a:extLst>
            </p:cNvPr>
            <p:cNvCxnSpPr/>
            <p:nvPr/>
          </p:nvCxnSpPr>
          <p:spPr bwMode="hidden">
            <a:xfrm>
              <a:off x="6705884"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 xmlns:a16="http://schemas.microsoft.com/office/drawing/2014/main" id="{DDB7D37B-2713-4A75-B3A9-68C4AB30289D}"/>
                </a:ext>
              </a:extLst>
            </p:cNvPr>
            <p:cNvCxnSpPr/>
            <p:nvPr/>
          </p:nvCxnSpPr>
          <p:spPr bwMode="hidden">
            <a:xfrm>
              <a:off x="7925022"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 xmlns:a16="http://schemas.microsoft.com/office/drawing/2014/main" id="{D3D6C30F-34C4-41EB-9140-207405B0AE0F}"/>
                </a:ext>
              </a:extLst>
            </p:cNvPr>
            <p:cNvCxnSpPr/>
            <p:nvPr/>
          </p:nvCxnSpPr>
          <p:spPr bwMode="hidden">
            <a:xfrm>
              <a:off x="9144160"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 xmlns:a16="http://schemas.microsoft.com/office/drawing/2014/main" id="{77BD4DF4-A84F-41D3-8A3A-22F75A6DD09C}"/>
                </a:ext>
              </a:extLst>
            </p:cNvPr>
            <p:cNvCxnSpPr/>
            <p:nvPr/>
          </p:nvCxnSpPr>
          <p:spPr bwMode="hidden">
            <a:xfrm>
              <a:off x="10363298"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 xmlns:a16="http://schemas.microsoft.com/office/drawing/2014/main" id="{E4E30B62-26BC-49AF-8728-2CDDC1D7E970}"/>
                </a:ext>
              </a:extLst>
            </p:cNvPr>
            <p:cNvCxnSpPr/>
            <p:nvPr/>
          </p:nvCxnSpPr>
          <p:spPr bwMode="hidden">
            <a:xfrm>
              <a:off x="11582436"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 xmlns:a16="http://schemas.microsoft.com/office/drawing/2014/main" id="{DA0F7F0D-8DD2-419E-81AA-8599A6587195}"/>
                </a:ext>
              </a:extLst>
            </p:cNvPr>
            <p:cNvCxnSpPr/>
            <p:nvPr/>
          </p:nvCxnSpPr>
          <p:spPr bwMode="hidden">
            <a:xfrm>
              <a:off x="2819" y="386485"/>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 xmlns:a16="http://schemas.microsoft.com/office/drawing/2014/main" id="{E6426BBF-04B5-486D-8CE9-F5EEF41F42A4}"/>
                </a:ext>
              </a:extLst>
            </p:cNvPr>
            <p:cNvCxnSpPr/>
            <p:nvPr/>
          </p:nvCxnSpPr>
          <p:spPr bwMode="hidden">
            <a:xfrm>
              <a:off x="2819" y="1611181"/>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 xmlns:a16="http://schemas.microsoft.com/office/drawing/2014/main" id="{31460C86-C938-4A3C-A52B-A99952B00A96}"/>
                </a:ext>
              </a:extLst>
            </p:cNvPr>
            <p:cNvCxnSpPr/>
            <p:nvPr/>
          </p:nvCxnSpPr>
          <p:spPr bwMode="hidden">
            <a:xfrm>
              <a:off x="2819" y="2835877"/>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 xmlns:a16="http://schemas.microsoft.com/office/drawing/2014/main" id="{34ED6C68-B45A-4B61-92B4-605EDCB2549D}"/>
                </a:ext>
              </a:extLst>
            </p:cNvPr>
            <p:cNvCxnSpPr/>
            <p:nvPr/>
          </p:nvCxnSpPr>
          <p:spPr bwMode="hidden">
            <a:xfrm>
              <a:off x="2819" y="4060573"/>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 xmlns:a16="http://schemas.microsoft.com/office/drawing/2014/main" id="{42E7A88B-323F-4578-BE51-45F35101EB36}"/>
                </a:ext>
              </a:extLst>
            </p:cNvPr>
            <p:cNvCxnSpPr/>
            <p:nvPr/>
          </p:nvCxnSpPr>
          <p:spPr bwMode="hidden">
            <a:xfrm>
              <a:off x="2819" y="5285269"/>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 xmlns:a16="http://schemas.microsoft.com/office/drawing/2014/main" id="{306B9DCE-2E56-4439-8759-637C82127711}"/>
                </a:ext>
              </a:extLst>
            </p:cNvPr>
            <p:cNvCxnSpPr/>
            <p:nvPr/>
          </p:nvCxnSpPr>
          <p:spPr bwMode="hidden">
            <a:xfrm>
              <a:off x="2819" y="6509965"/>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73" name="群組 72">
              <a:extLst>
                <a:ext uri="{FF2B5EF4-FFF2-40B4-BE49-F238E27FC236}">
                  <a16:creationId xmlns="" xmlns:a16="http://schemas.microsoft.com/office/drawing/2014/main" id="{4614193F-6EFF-4CA6-947F-9ABF3BF98BFB}"/>
                </a:ext>
              </a:extLst>
            </p:cNvPr>
            <p:cNvGrpSpPr/>
            <p:nvPr/>
          </p:nvGrpSpPr>
          <p:grpSpPr bwMode="hidden">
            <a:xfrm>
              <a:off x="-1" y="0"/>
              <a:ext cx="12192001" cy="6858000"/>
              <a:chOff x="-1" y="0"/>
              <a:chExt cx="12192001" cy="6858000"/>
            </a:xfrm>
          </p:grpSpPr>
          <p:cxnSp>
            <p:nvCxnSpPr>
              <p:cNvPr id="91" name="直線接點 90">
                <a:extLst>
                  <a:ext uri="{FF2B5EF4-FFF2-40B4-BE49-F238E27FC236}">
                    <a16:creationId xmlns="" xmlns:a16="http://schemas.microsoft.com/office/drawing/2014/main" id="{14137BF4-89D8-4588-AC49-37A8C7AC261E}"/>
                  </a:ext>
                </a:extLst>
              </p:cNvPr>
              <p:cNvCxnSpPr/>
              <p:nvPr/>
            </p:nvCxnSpPr>
            <p:spPr bwMode="hidden">
              <a:xfrm>
                <a:off x="225425"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 xmlns:a16="http://schemas.microsoft.com/office/drawing/2014/main" id="{9A471A84-5E23-4C7D-BA04-DA01866BD7DC}"/>
                  </a:ext>
                </a:extLst>
              </p:cNvPr>
              <p:cNvCxnSpPr/>
              <p:nvPr/>
            </p:nvCxnSpPr>
            <p:spPr bwMode="hidden">
              <a:xfrm>
                <a:off x="1449154"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3" name="直線接點 92">
                <a:extLst>
                  <a:ext uri="{FF2B5EF4-FFF2-40B4-BE49-F238E27FC236}">
                    <a16:creationId xmlns="" xmlns:a16="http://schemas.microsoft.com/office/drawing/2014/main" id="{0BFF87F8-5134-4590-83B5-9B52A5E35443}"/>
                  </a:ext>
                </a:extLst>
              </p:cNvPr>
              <p:cNvCxnSpPr/>
              <p:nvPr/>
            </p:nvCxnSpPr>
            <p:spPr bwMode="hidden">
              <a:xfrm>
                <a:off x="266598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4" name="直線接點 93">
                <a:extLst>
                  <a:ext uri="{FF2B5EF4-FFF2-40B4-BE49-F238E27FC236}">
                    <a16:creationId xmlns="" xmlns:a16="http://schemas.microsoft.com/office/drawing/2014/main" id="{2A7512C0-8694-4230-9C50-819C6FFFBE7A}"/>
                  </a:ext>
                </a:extLst>
              </p:cNvPr>
              <p:cNvCxnSpPr/>
              <p:nvPr/>
            </p:nvCxnSpPr>
            <p:spPr bwMode="hidden">
              <a:xfrm>
                <a:off x="3885119"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 xmlns:a16="http://schemas.microsoft.com/office/drawing/2014/main" id="{7A3396A6-63A8-459B-AAB3-699CFE2E0674}"/>
                  </a:ext>
                </a:extLst>
              </p:cNvPr>
              <p:cNvCxnSpPr/>
              <p:nvPr/>
            </p:nvCxnSpPr>
            <p:spPr bwMode="hidden">
              <a:xfrm>
                <a:off x="510650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96" name="群組 95">
                <a:extLst>
                  <a:ext uri="{FF2B5EF4-FFF2-40B4-BE49-F238E27FC236}">
                    <a16:creationId xmlns="" xmlns:a16="http://schemas.microsoft.com/office/drawing/2014/main" id="{431AA8EB-791F-4377-99AB-F47D0C9D40B8}"/>
                  </a:ext>
                </a:extLst>
              </p:cNvPr>
              <p:cNvGrpSpPr/>
              <p:nvPr/>
            </p:nvGrpSpPr>
            <p:grpSpPr bwMode="hidden">
              <a:xfrm>
                <a:off x="6327885" y="0"/>
                <a:ext cx="5864115" cy="5898673"/>
                <a:chOff x="6327885" y="0"/>
                <a:chExt cx="5864115" cy="5898673"/>
              </a:xfrm>
            </p:grpSpPr>
            <p:cxnSp>
              <p:nvCxnSpPr>
                <p:cNvPr id="102" name="直線接點 101">
                  <a:extLst>
                    <a:ext uri="{FF2B5EF4-FFF2-40B4-BE49-F238E27FC236}">
                      <a16:creationId xmlns="" xmlns:a16="http://schemas.microsoft.com/office/drawing/2014/main" id="{56B3CD23-8EED-44D5-8BEF-AF59F6155108}"/>
                    </a:ext>
                  </a:extLst>
                </p:cNvPr>
                <p:cNvCxnSpPr/>
                <p:nvPr/>
              </p:nvCxnSpPr>
              <p:spPr bwMode="hidden">
                <a:xfrm>
                  <a:off x="6327885" y="0"/>
                  <a:ext cx="5864115" cy="5898673"/>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 xmlns:a16="http://schemas.microsoft.com/office/drawing/2014/main" id="{42E01DE8-D26B-4B94-AB84-DE664E0C55E5}"/>
                    </a:ext>
                  </a:extLst>
                </p:cNvPr>
                <p:cNvCxnSpPr/>
                <p:nvPr/>
              </p:nvCxnSpPr>
              <p:spPr bwMode="hidden">
                <a:xfrm>
                  <a:off x="7549268" y="0"/>
                  <a:ext cx="4642732" cy="467242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4" name="直線接點 103">
                  <a:extLst>
                    <a:ext uri="{FF2B5EF4-FFF2-40B4-BE49-F238E27FC236}">
                      <a16:creationId xmlns="" xmlns:a16="http://schemas.microsoft.com/office/drawing/2014/main" id="{27582920-27CE-43C8-984B-71A144BD5840}"/>
                    </a:ext>
                  </a:extLst>
                </p:cNvPr>
                <p:cNvCxnSpPr/>
                <p:nvPr/>
              </p:nvCxnSpPr>
              <p:spPr bwMode="hidden">
                <a:xfrm>
                  <a:off x="8772997" y="0"/>
                  <a:ext cx="3419003" cy="34567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5" name="直線接點 104">
                  <a:extLst>
                    <a:ext uri="{FF2B5EF4-FFF2-40B4-BE49-F238E27FC236}">
                      <a16:creationId xmlns="" xmlns:a16="http://schemas.microsoft.com/office/drawing/2014/main" id="{D61929D8-426B-40CC-9945-C0CCBDA576DA}"/>
                    </a:ext>
                  </a:extLst>
                </p:cNvPr>
                <p:cNvCxnSpPr/>
                <p:nvPr/>
              </p:nvCxnSpPr>
              <p:spPr bwMode="hidden">
                <a:xfrm>
                  <a:off x="9982200" y="0"/>
                  <a:ext cx="2209800" cy="222646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a:extLst>
                    <a:ext uri="{FF2B5EF4-FFF2-40B4-BE49-F238E27FC236}">
                      <a16:creationId xmlns="" xmlns:a16="http://schemas.microsoft.com/office/drawing/2014/main" id="{9CFA14D9-7D0B-457E-BAF8-B4DD6B462837}"/>
                    </a:ext>
                  </a:extLst>
                </p:cNvPr>
                <p:cNvCxnSpPr/>
                <p:nvPr/>
              </p:nvCxnSpPr>
              <p:spPr bwMode="hidden">
                <a:xfrm>
                  <a:off x="11199019" y="0"/>
                  <a:ext cx="992981" cy="1002506"/>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97" name="直線接點 96">
                <a:extLst>
                  <a:ext uri="{FF2B5EF4-FFF2-40B4-BE49-F238E27FC236}">
                    <a16:creationId xmlns="" xmlns:a16="http://schemas.microsoft.com/office/drawing/2014/main" id="{3283D46A-1789-4545-BD61-A2B12FC235EC}"/>
                  </a:ext>
                </a:extLst>
              </p:cNvPr>
              <p:cNvCxnSpPr/>
              <p:nvPr/>
            </p:nvCxnSpPr>
            <p:spPr bwMode="hidden">
              <a:xfrm flipH="1" flipV="1">
                <a:off x="-1" y="1012053"/>
                <a:ext cx="5828811" cy="58459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8" name="直線接點 97">
                <a:extLst>
                  <a:ext uri="{FF2B5EF4-FFF2-40B4-BE49-F238E27FC236}">
                    <a16:creationId xmlns="" xmlns:a16="http://schemas.microsoft.com/office/drawing/2014/main" id="{905ACFAA-2C00-454D-B3D7-F35CF6109D8C}"/>
                  </a:ext>
                </a:extLst>
              </p:cNvPr>
              <p:cNvCxnSpPr/>
              <p:nvPr/>
            </p:nvCxnSpPr>
            <p:spPr bwMode="hidden">
              <a:xfrm flipH="1" flipV="1">
                <a:off x="-1" y="2227340"/>
                <a:ext cx="4614781" cy="4630658"/>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9" name="直線接點 98">
                <a:extLst>
                  <a:ext uri="{FF2B5EF4-FFF2-40B4-BE49-F238E27FC236}">
                    <a16:creationId xmlns="" xmlns:a16="http://schemas.microsoft.com/office/drawing/2014/main" id="{33201BE1-01D4-4D4C-A606-B330A882D7E1}"/>
                  </a:ext>
                </a:extLst>
              </p:cNvPr>
              <p:cNvCxnSpPr/>
              <p:nvPr/>
            </p:nvCxnSpPr>
            <p:spPr bwMode="hidden">
              <a:xfrm flipH="1" flipV="1">
                <a:off x="-1" y="3432149"/>
                <a:ext cx="3398419" cy="34258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 xmlns:a16="http://schemas.microsoft.com/office/drawing/2014/main" id="{E7CBE32D-8CD3-45E0-8C5F-40124945DD5E}"/>
                  </a:ext>
                </a:extLst>
              </p:cNvPr>
              <p:cNvCxnSpPr/>
              <p:nvPr/>
            </p:nvCxnSpPr>
            <p:spPr bwMode="hidden">
              <a:xfrm flipH="1" flipV="1">
                <a:off x="-1" y="4651431"/>
                <a:ext cx="2196496" cy="2206567"/>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 xmlns:a16="http://schemas.microsoft.com/office/drawing/2014/main" id="{915A020F-8506-4C74-A0CA-A911F0B5E08C}"/>
                  </a:ext>
                </a:extLst>
              </p:cNvPr>
              <p:cNvCxnSpPr/>
              <p:nvPr/>
            </p:nvCxnSpPr>
            <p:spPr bwMode="hidden">
              <a:xfrm flipH="1" flipV="1">
                <a:off x="-1" y="5864453"/>
                <a:ext cx="987003" cy="9935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grpSp>
          <p:nvGrpSpPr>
            <p:cNvPr id="74" name="群組 73">
              <a:extLst>
                <a:ext uri="{FF2B5EF4-FFF2-40B4-BE49-F238E27FC236}">
                  <a16:creationId xmlns="" xmlns:a16="http://schemas.microsoft.com/office/drawing/2014/main" id="{DB15A2FE-D28A-4550-AB5A-70ED0A77FC47}"/>
                </a:ext>
              </a:extLst>
            </p:cNvPr>
            <p:cNvGrpSpPr/>
            <p:nvPr/>
          </p:nvGrpSpPr>
          <p:grpSpPr bwMode="hidden">
            <a:xfrm flipH="1">
              <a:off x="0" y="0"/>
              <a:ext cx="12192001" cy="6858000"/>
              <a:chOff x="-1" y="0"/>
              <a:chExt cx="12192001" cy="6858000"/>
            </a:xfrm>
          </p:grpSpPr>
          <p:cxnSp>
            <p:nvCxnSpPr>
              <p:cNvPr id="75" name="直線接點 74">
                <a:extLst>
                  <a:ext uri="{FF2B5EF4-FFF2-40B4-BE49-F238E27FC236}">
                    <a16:creationId xmlns="" xmlns:a16="http://schemas.microsoft.com/office/drawing/2014/main" id="{DC4DA66E-43FA-4707-AE95-D40CE7F16374}"/>
                  </a:ext>
                </a:extLst>
              </p:cNvPr>
              <p:cNvCxnSpPr/>
              <p:nvPr/>
            </p:nvCxnSpPr>
            <p:spPr bwMode="hidden">
              <a:xfrm>
                <a:off x="225425"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6" name="直線接點 75">
                <a:extLst>
                  <a:ext uri="{FF2B5EF4-FFF2-40B4-BE49-F238E27FC236}">
                    <a16:creationId xmlns="" xmlns:a16="http://schemas.microsoft.com/office/drawing/2014/main" id="{BA69B745-8232-46E9-BA46-305ECA774019}"/>
                  </a:ext>
                </a:extLst>
              </p:cNvPr>
              <p:cNvCxnSpPr/>
              <p:nvPr/>
            </p:nvCxnSpPr>
            <p:spPr bwMode="hidden">
              <a:xfrm>
                <a:off x="1449154"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7" name="直線接點 76">
                <a:extLst>
                  <a:ext uri="{FF2B5EF4-FFF2-40B4-BE49-F238E27FC236}">
                    <a16:creationId xmlns="" xmlns:a16="http://schemas.microsoft.com/office/drawing/2014/main" id="{F4F6756C-5062-4E42-B496-E0C5A0DA4C1B}"/>
                  </a:ext>
                </a:extLst>
              </p:cNvPr>
              <p:cNvCxnSpPr/>
              <p:nvPr/>
            </p:nvCxnSpPr>
            <p:spPr bwMode="hidden">
              <a:xfrm>
                <a:off x="266598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8" name="直線接點 77">
                <a:extLst>
                  <a:ext uri="{FF2B5EF4-FFF2-40B4-BE49-F238E27FC236}">
                    <a16:creationId xmlns="" xmlns:a16="http://schemas.microsoft.com/office/drawing/2014/main" id="{0C31FB40-8127-4E5E-8CA5-9E3CA72761AF}"/>
                  </a:ext>
                </a:extLst>
              </p:cNvPr>
              <p:cNvCxnSpPr/>
              <p:nvPr/>
            </p:nvCxnSpPr>
            <p:spPr bwMode="hidden">
              <a:xfrm>
                <a:off x="3885119"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a:extLst>
                  <a:ext uri="{FF2B5EF4-FFF2-40B4-BE49-F238E27FC236}">
                    <a16:creationId xmlns="" xmlns:a16="http://schemas.microsoft.com/office/drawing/2014/main" id="{3409802C-4816-4606-B842-C5FD388F63EE}"/>
                  </a:ext>
                </a:extLst>
              </p:cNvPr>
              <p:cNvCxnSpPr/>
              <p:nvPr/>
            </p:nvCxnSpPr>
            <p:spPr bwMode="hidden">
              <a:xfrm>
                <a:off x="510650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80" name="群組 79">
                <a:extLst>
                  <a:ext uri="{FF2B5EF4-FFF2-40B4-BE49-F238E27FC236}">
                    <a16:creationId xmlns="" xmlns:a16="http://schemas.microsoft.com/office/drawing/2014/main" id="{313B6CE7-CFA0-414B-9B4B-2251613460EC}"/>
                  </a:ext>
                </a:extLst>
              </p:cNvPr>
              <p:cNvGrpSpPr/>
              <p:nvPr/>
            </p:nvGrpSpPr>
            <p:grpSpPr bwMode="hidden">
              <a:xfrm>
                <a:off x="6327885" y="0"/>
                <a:ext cx="5864115" cy="5898673"/>
                <a:chOff x="6327885" y="0"/>
                <a:chExt cx="5864115" cy="5898673"/>
              </a:xfrm>
            </p:grpSpPr>
            <p:cxnSp>
              <p:nvCxnSpPr>
                <p:cNvPr id="86" name="直線接點 85">
                  <a:extLst>
                    <a:ext uri="{FF2B5EF4-FFF2-40B4-BE49-F238E27FC236}">
                      <a16:creationId xmlns="" xmlns:a16="http://schemas.microsoft.com/office/drawing/2014/main" id="{8763DDFD-6BF3-4986-9CD0-1098470705AF}"/>
                    </a:ext>
                  </a:extLst>
                </p:cNvPr>
                <p:cNvCxnSpPr/>
                <p:nvPr/>
              </p:nvCxnSpPr>
              <p:spPr bwMode="hidden">
                <a:xfrm>
                  <a:off x="6327885" y="0"/>
                  <a:ext cx="5864115" cy="5898673"/>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 xmlns:a16="http://schemas.microsoft.com/office/drawing/2014/main" id="{D0DBCB76-EE08-40FE-AD25-9C80F86C53C1}"/>
                    </a:ext>
                  </a:extLst>
                </p:cNvPr>
                <p:cNvCxnSpPr/>
                <p:nvPr/>
              </p:nvCxnSpPr>
              <p:spPr bwMode="hidden">
                <a:xfrm>
                  <a:off x="7549268" y="0"/>
                  <a:ext cx="4642732" cy="467242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8" name="直線接點 87">
                  <a:extLst>
                    <a:ext uri="{FF2B5EF4-FFF2-40B4-BE49-F238E27FC236}">
                      <a16:creationId xmlns="" xmlns:a16="http://schemas.microsoft.com/office/drawing/2014/main" id="{399AB066-4F3E-4794-8C4D-D8DECD3A597C}"/>
                    </a:ext>
                  </a:extLst>
                </p:cNvPr>
                <p:cNvCxnSpPr/>
                <p:nvPr/>
              </p:nvCxnSpPr>
              <p:spPr bwMode="hidden">
                <a:xfrm>
                  <a:off x="8772997" y="0"/>
                  <a:ext cx="3419003" cy="34567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9" name="直線接點 88">
                  <a:extLst>
                    <a:ext uri="{FF2B5EF4-FFF2-40B4-BE49-F238E27FC236}">
                      <a16:creationId xmlns="" xmlns:a16="http://schemas.microsoft.com/office/drawing/2014/main" id="{B3C02DC2-7CA3-4D04-BB9D-FA2F86BF1EB2}"/>
                    </a:ext>
                  </a:extLst>
                </p:cNvPr>
                <p:cNvCxnSpPr/>
                <p:nvPr/>
              </p:nvCxnSpPr>
              <p:spPr bwMode="hidden">
                <a:xfrm>
                  <a:off x="9982200" y="0"/>
                  <a:ext cx="2209800" cy="222646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 xmlns:a16="http://schemas.microsoft.com/office/drawing/2014/main" id="{DC8A2EBC-B16F-4FB7-B5B7-24C3DED4ECD1}"/>
                    </a:ext>
                  </a:extLst>
                </p:cNvPr>
                <p:cNvCxnSpPr/>
                <p:nvPr/>
              </p:nvCxnSpPr>
              <p:spPr bwMode="hidden">
                <a:xfrm>
                  <a:off x="11199019" y="0"/>
                  <a:ext cx="992981" cy="1002506"/>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81" name="直線接點 80">
                <a:extLst>
                  <a:ext uri="{FF2B5EF4-FFF2-40B4-BE49-F238E27FC236}">
                    <a16:creationId xmlns="" xmlns:a16="http://schemas.microsoft.com/office/drawing/2014/main" id="{AA6A4CAE-2575-4629-A537-263B9DB9B3AC}"/>
                  </a:ext>
                </a:extLst>
              </p:cNvPr>
              <p:cNvCxnSpPr/>
              <p:nvPr/>
            </p:nvCxnSpPr>
            <p:spPr bwMode="hidden">
              <a:xfrm flipH="1" flipV="1">
                <a:off x="-1" y="1012053"/>
                <a:ext cx="5828811" cy="58459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2" name="直線接點 81">
                <a:extLst>
                  <a:ext uri="{FF2B5EF4-FFF2-40B4-BE49-F238E27FC236}">
                    <a16:creationId xmlns="" xmlns:a16="http://schemas.microsoft.com/office/drawing/2014/main" id="{030CE041-ACEB-4EAB-B6C6-32699FD9951D}"/>
                  </a:ext>
                </a:extLst>
              </p:cNvPr>
              <p:cNvCxnSpPr/>
              <p:nvPr/>
            </p:nvCxnSpPr>
            <p:spPr bwMode="hidden">
              <a:xfrm flipH="1" flipV="1">
                <a:off x="-1" y="2227340"/>
                <a:ext cx="4614781" cy="4630658"/>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3" name="直線接點 82">
                <a:extLst>
                  <a:ext uri="{FF2B5EF4-FFF2-40B4-BE49-F238E27FC236}">
                    <a16:creationId xmlns="" xmlns:a16="http://schemas.microsoft.com/office/drawing/2014/main" id="{557DBB14-F73B-42BD-9EB1-AD9A7DBF0C67}"/>
                  </a:ext>
                </a:extLst>
              </p:cNvPr>
              <p:cNvCxnSpPr/>
              <p:nvPr/>
            </p:nvCxnSpPr>
            <p:spPr bwMode="hidden">
              <a:xfrm flipH="1" flipV="1">
                <a:off x="-1" y="3432149"/>
                <a:ext cx="3398419" cy="34258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83">
                <a:extLst>
                  <a:ext uri="{FF2B5EF4-FFF2-40B4-BE49-F238E27FC236}">
                    <a16:creationId xmlns="" xmlns:a16="http://schemas.microsoft.com/office/drawing/2014/main" id="{3EC30923-FDC3-4BA4-963F-F1E779E8A38F}"/>
                  </a:ext>
                </a:extLst>
              </p:cNvPr>
              <p:cNvCxnSpPr/>
              <p:nvPr/>
            </p:nvCxnSpPr>
            <p:spPr bwMode="hidden">
              <a:xfrm flipH="1" flipV="1">
                <a:off x="-1" y="4651431"/>
                <a:ext cx="2196496" cy="2206567"/>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 xmlns:a16="http://schemas.microsoft.com/office/drawing/2014/main" id="{F90A3DBA-7CF9-44D8-BDB5-4F6171E4156C}"/>
                  </a:ext>
                </a:extLst>
              </p:cNvPr>
              <p:cNvCxnSpPr/>
              <p:nvPr/>
            </p:nvCxnSpPr>
            <p:spPr bwMode="hidden">
              <a:xfrm flipH="1" flipV="1">
                <a:off x="-1" y="5864453"/>
                <a:ext cx="987003" cy="9935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0143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群組 8"/>
          <p:cNvGrpSpPr/>
          <p:nvPr/>
        </p:nvGrpSpPr>
        <p:grpSpPr bwMode="hidden">
          <a:xfrm>
            <a:off x="-1" y="0"/>
            <a:ext cx="9144002" cy="6858000"/>
            <a:chOff x="-1" y="0"/>
            <a:chExt cx="12192002" cy="6858000"/>
          </a:xfrm>
        </p:grpSpPr>
        <p:cxnSp>
          <p:nvCxnSpPr>
            <p:cNvPr id="10" name="直線接點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群組 25"/>
            <p:cNvGrpSpPr/>
            <p:nvPr/>
          </p:nvGrpSpPr>
          <p:grpSpPr bwMode="hidden">
            <a:xfrm>
              <a:off x="-1" y="0"/>
              <a:ext cx="12192001" cy="6858000"/>
              <a:chOff x="-1" y="0"/>
              <a:chExt cx="12192001" cy="6858000"/>
            </a:xfrm>
          </p:grpSpPr>
          <p:cxnSp>
            <p:nvCxnSpPr>
              <p:cNvPr id="44" name="直線接點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群組 48"/>
              <p:cNvGrpSpPr/>
              <p:nvPr/>
            </p:nvGrpSpPr>
            <p:grpSpPr bwMode="hidden">
              <a:xfrm>
                <a:off x="6327885" y="0"/>
                <a:ext cx="5864115" cy="5898673"/>
                <a:chOff x="6327885" y="0"/>
                <a:chExt cx="5864115" cy="5898673"/>
              </a:xfrm>
            </p:grpSpPr>
            <p:cxnSp>
              <p:nvCxnSpPr>
                <p:cNvPr id="55" name="直線接點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線接點​​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群組 26"/>
            <p:cNvGrpSpPr/>
            <p:nvPr/>
          </p:nvGrpSpPr>
          <p:grpSpPr bwMode="hidden">
            <a:xfrm flipH="1">
              <a:off x="0" y="0"/>
              <a:ext cx="12192001" cy="6858000"/>
              <a:chOff x="-1" y="0"/>
              <a:chExt cx="12192001" cy="6858000"/>
            </a:xfrm>
          </p:grpSpPr>
          <p:cxnSp>
            <p:nvCxnSpPr>
              <p:cNvPr id="28" name="直線接點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bwMode="hidden">
              <a:xfrm>
                <a:off x="6327885" y="0"/>
                <a:ext cx="5864115" cy="5898673"/>
                <a:chOff x="6327885" y="0"/>
                <a:chExt cx="5864115" cy="5898673"/>
              </a:xfrm>
            </p:grpSpPr>
            <p:cxnSp>
              <p:nvCxnSpPr>
                <p:cNvPr id="39" name="直線接點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線接點​​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5934864" y="571500"/>
            <a:ext cx="2743200" cy="2197100"/>
          </a:xfrm>
        </p:spPr>
        <p:txBody>
          <a:bodyPr rtlCol="0" anchor="b">
            <a:normAutofit/>
          </a:bodyPr>
          <a:lstStyle>
            <a:lvl1pPr>
              <a:defRPr sz="1950">
                <a:solidFill>
                  <a:schemeClr val="bg1"/>
                </a:solidFill>
              </a:defRPr>
            </a:lvl1pPr>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407398" y="571500"/>
            <a:ext cx="4663440" cy="5715000"/>
          </a:xfrm>
        </p:spPr>
        <p:txBody>
          <a:bodyPr rtlCol="0">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rtl="0"/>
            <a:r>
              <a:rPr lang="zh-TW" altLang="en-US"/>
              <a:t>按一下以編輯母片文字樣式</a:t>
            </a:r>
          </a:p>
        </p:txBody>
      </p:sp>
      <p:sp>
        <p:nvSpPr>
          <p:cNvPr id="4" name="文字預留位置 3"/>
          <p:cNvSpPr>
            <a:spLocks noGrp="1"/>
          </p:cNvSpPr>
          <p:nvPr>
            <p:ph type="body" sz="half" idx="2"/>
          </p:nvPr>
        </p:nvSpPr>
        <p:spPr>
          <a:xfrm>
            <a:off x="5934864" y="2995012"/>
            <a:ext cx="2743200" cy="2285950"/>
          </a:xfrm>
        </p:spPr>
        <p:txBody>
          <a:bodyPr rtlCol="0">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a:t>按一下以編輯母片文字樣式</a:t>
            </a:r>
          </a:p>
        </p:txBody>
      </p:sp>
      <p:cxnSp>
        <p:nvCxnSpPr>
          <p:cNvPr id="60" name="直線接點 59"/>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日期版面配置區 60">
            <a:extLst>
              <a:ext uri="{FF2B5EF4-FFF2-40B4-BE49-F238E27FC236}">
                <a16:creationId xmlns="" xmlns:a16="http://schemas.microsoft.com/office/drawing/2014/main" id="{10CD9F78-3B11-485E-9278-D80EFE57C2C2}"/>
              </a:ext>
            </a:extLst>
          </p:cNvPr>
          <p:cNvSpPr>
            <a:spLocks noGrp="1"/>
          </p:cNvSpPr>
          <p:nvPr>
            <p:ph type="dt" sz="half" idx="10"/>
          </p:nvPr>
        </p:nvSpPr>
        <p:spPr/>
        <p:txBody>
          <a:bodyPr/>
          <a:lstStyle>
            <a:lvl1pPr>
              <a:defRPr>
                <a:solidFill>
                  <a:schemeClr val="bg1"/>
                </a:solidFill>
              </a:defRPr>
            </a:lvl1pPr>
          </a:lstStyle>
          <a:p>
            <a:endParaRPr kumimoji="1" lang="zh-TW" altLang="en-US"/>
          </a:p>
        </p:txBody>
      </p:sp>
      <p:sp>
        <p:nvSpPr>
          <p:cNvPr id="62" name="頁尾版面配置區 61">
            <a:extLst>
              <a:ext uri="{FF2B5EF4-FFF2-40B4-BE49-F238E27FC236}">
                <a16:creationId xmlns="" xmlns:a16="http://schemas.microsoft.com/office/drawing/2014/main" id="{4BD981E5-C233-4A38-B11C-C5AAFC7B108F}"/>
              </a:ext>
            </a:extLst>
          </p:cNvPr>
          <p:cNvSpPr>
            <a:spLocks noGrp="1"/>
          </p:cNvSpPr>
          <p:nvPr>
            <p:ph type="ftr" sz="quarter" idx="11"/>
          </p:nvPr>
        </p:nvSpPr>
        <p:spPr/>
        <p:txBody>
          <a:bodyPr/>
          <a:lstStyle/>
          <a:p>
            <a:endParaRPr kumimoji="1" lang="zh-TW" altLang="en-US"/>
          </a:p>
        </p:txBody>
      </p:sp>
      <p:sp>
        <p:nvSpPr>
          <p:cNvPr id="63" name="投影片編號版面配置區 62">
            <a:extLst>
              <a:ext uri="{FF2B5EF4-FFF2-40B4-BE49-F238E27FC236}">
                <a16:creationId xmlns="" xmlns:a16="http://schemas.microsoft.com/office/drawing/2014/main" id="{9254761F-4CFF-4CE9-8571-44DD22E824AC}"/>
              </a:ext>
            </a:extLst>
          </p:cNvPr>
          <p:cNvSpPr>
            <a:spLocks noGrp="1"/>
          </p:cNvSpPr>
          <p:nvPr>
            <p:ph type="sldNum" sz="quarter" idx="12"/>
          </p:nvPr>
        </p:nvSpPr>
        <p:spPr/>
        <p:txBody>
          <a:bodyPr/>
          <a:lstStyle>
            <a:lvl1pPr>
              <a:defRPr>
                <a:solidFill>
                  <a:schemeClr val="bg1"/>
                </a:solidFill>
              </a:defRPr>
            </a:lvl1pPr>
          </a:lstStyle>
          <a:p>
            <a:fld id="{0C932019-1518-D642-98C9-E4D235928CB4}" type="slidenum">
              <a:rPr kumimoji="1" lang="zh-TW" altLang="en-US" smtClean="0"/>
              <a:t>‹#›</a:t>
            </a:fld>
            <a:endParaRPr kumimoji="1" lang="zh-TW" altLang="en-US"/>
          </a:p>
        </p:txBody>
      </p:sp>
      <p:grpSp>
        <p:nvGrpSpPr>
          <p:cNvPr id="64" name="群組 63">
            <a:extLst>
              <a:ext uri="{FF2B5EF4-FFF2-40B4-BE49-F238E27FC236}">
                <a16:creationId xmlns="" xmlns:a16="http://schemas.microsoft.com/office/drawing/2014/main" id="{B326FE04-EEEC-4BF4-B636-27ECD756A371}"/>
              </a:ext>
            </a:extLst>
          </p:cNvPr>
          <p:cNvGrpSpPr/>
          <p:nvPr/>
        </p:nvGrpSpPr>
        <p:grpSpPr bwMode="hidden">
          <a:xfrm>
            <a:off x="-1" y="0"/>
            <a:ext cx="9144002" cy="6858000"/>
            <a:chOff x="-1" y="0"/>
            <a:chExt cx="12192002" cy="6858000"/>
          </a:xfrm>
        </p:grpSpPr>
        <p:cxnSp>
          <p:nvCxnSpPr>
            <p:cNvPr id="65" name="直線接點 64">
              <a:extLst>
                <a:ext uri="{FF2B5EF4-FFF2-40B4-BE49-F238E27FC236}">
                  <a16:creationId xmlns="" xmlns:a16="http://schemas.microsoft.com/office/drawing/2014/main" id="{847EE11D-23C4-4F74-992E-44C57CD38349}"/>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 xmlns:a16="http://schemas.microsoft.com/office/drawing/2014/main" id="{A907B569-2956-4D0F-9628-BEE0049A6BAF}"/>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 xmlns:a16="http://schemas.microsoft.com/office/drawing/2014/main" id="{521E4406-36EF-4963-9E32-11FBF67938EA}"/>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 xmlns:a16="http://schemas.microsoft.com/office/drawing/2014/main" id="{229FC9C3-C8AA-44D4-8682-FE8CF3127E49}"/>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 xmlns:a16="http://schemas.microsoft.com/office/drawing/2014/main" id="{C2263712-4E27-4362-97D7-F3C0853B07EA}"/>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 xmlns:a16="http://schemas.microsoft.com/office/drawing/2014/main" id="{8BBC20AD-41E0-4F31-AD98-4CE494251AC1}"/>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 xmlns:a16="http://schemas.microsoft.com/office/drawing/2014/main" id="{60AD84A5-7319-4625-9523-FBDB73073482}"/>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 xmlns:a16="http://schemas.microsoft.com/office/drawing/2014/main" id="{56EAB502-CBDC-4CDC-8C06-5ABBAEEBE6E3}"/>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 xmlns:a16="http://schemas.microsoft.com/office/drawing/2014/main" id="{D9C7B1B2-7CC9-49BF-9BEF-8B2271899271}"/>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4" name="直線接點 73">
              <a:extLst>
                <a:ext uri="{FF2B5EF4-FFF2-40B4-BE49-F238E27FC236}">
                  <a16:creationId xmlns="" xmlns:a16="http://schemas.microsoft.com/office/drawing/2014/main" id="{FE19AA7B-B2AB-4A60-98A1-5514E5A2062A}"/>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5" name="直線接點 74">
              <a:extLst>
                <a:ext uri="{FF2B5EF4-FFF2-40B4-BE49-F238E27FC236}">
                  <a16:creationId xmlns="" xmlns:a16="http://schemas.microsoft.com/office/drawing/2014/main" id="{D0FA1AEC-EE87-4B47-B492-4250C05E2985}"/>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線接點 75">
              <a:extLst>
                <a:ext uri="{FF2B5EF4-FFF2-40B4-BE49-F238E27FC236}">
                  <a16:creationId xmlns="" xmlns:a16="http://schemas.microsoft.com/office/drawing/2014/main" id="{8978B84C-DE1D-43EF-8FE3-D67D9C2A9488}"/>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7" name="直線接點 76">
              <a:extLst>
                <a:ext uri="{FF2B5EF4-FFF2-40B4-BE49-F238E27FC236}">
                  <a16:creationId xmlns="" xmlns:a16="http://schemas.microsoft.com/office/drawing/2014/main" id="{1F1FD57C-E19B-4DFB-9C3B-C996B9AA89D7}"/>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8" name="直線接點 77">
              <a:extLst>
                <a:ext uri="{FF2B5EF4-FFF2-40B4-BE49-F238E27FC236}">
                  <a16:creationId xmlns="" xmlns:a16="http://schemas.microsoft.com/office/drawing/2014/main" id="{F6EC59E8-3C0D-4548-A595-7F81E0351532}"/>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a:extLst>
                <a:ext uri="{FF2B5EF4-FFF2-40B4-BE49-F238E27FC236}">
                  <a16:creationId xmlns="" xmlns:a16="http://schemas.microsoft.com/office/drawing/2014/main" id="{C65186A6-2852-4F22-9A55-C67ECEF03449}"/>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 xmlns:a16="http://schemas.microsoft.com/office/drawing/2014/main" id="{E2A7A735-8C62-4E73-9929-0545E69F8AE9}"/>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81" name="群組 80">
              <a:extLst>
                <a:ext uri="{FF2B5EF4-FFF2-40B4-BE49-F238E27FC236}">
                  <a16:creationId xmlns="" xmlns:a16="http://schemas.microsoft.com/office/drawing/2014/main" id="{D9F4148A-FF77-49BF-9F18-D068933DB6DC}"/>
                </a:ext>
              </a:extLst>
            </p:cNvPr>
            <p:cNvGrpSpPr/>
            <p:nvPr/>
          </p:nvGrpSpPr>
          <p:grpSpPr bwMode="hidden">
            <a:xfrm>
              <a:off x="-1" y="0"/>
              <a:ext cx="12192001" cy="6858000"/>
              <a:chOff x="-1" y="0"/>
              <a:chExt cx="12192001" cy="6858000"/>
            </a:xfrm>
          </p:grpSpPr>
          <p:cxnSp>
            <p:nvCxnSpPr>
              <p:cNvPr id="99" name="直線接點 98">
                <a:extLst>
                  <a:ext uri="{FF2B5EF4-FFF2-40B4-BE49-F238E27FC236}">
                    <a16:creationId xmlns="" xmlns:a16="http://schemas.microsoft.com/office/drawing/2014/main" id="{69D7494E-B6A7-4872-B1A5-6469C984D9BA}"/>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 xmlns:a16="http://schemas.microsoft.com/office/drawing/2014/main" id="{F7F27A97-BCC4-412A-9F0C-A55ADB22EC0F}"/>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 xmlns:a16="http://schemas.microsoft.com/office/drawing/2014/main" id="{48CBFFB0-0CD0-4781-A290-0B68499BB005}"/>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 xmlns:a16="http://schemas.microsoft.com/office/drawing/2014/main" id="{94606BAB-F9C8-4103-8810-1A0B944AA470}"/>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 xmlns:a16="http://schemas.microsoft.com/office/drawing/2014/main" id="{AFFFB0C3-7722-4CD4-8F2A-4DD0104AD327}"/>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4" name="群組 103">
                <a:extLst>
                  <a:ext uri="{FF2B5EF4-FFF2-40B4-BE49-F238E27FC236}">
                    <a16:creationId xmlns="" xmlns:a16="http://schemas.microsoft.com/office/drawing/2014/main" id="{78697AFC-A1B8-49EA-AA39-4634599A0983}"/>
                  </a:ext>
                </a:extLst>
              </p:cNvPr>
              <p:cNvGrpSpPr/>
              <p:nvPr/>
            </p:nvGrpSpPr>
            <p:grpSpPr bwMode="hidden">
              <a:xfrm>
                <a:off x="6327885" y="0"/>
                <a:ext cx="5864115" cy="5898673"/>
                <a:chOff x="6327885" y="0"/>
                <a:chExt cx="5864115" cy="5898673"/>
              </a:xfrm>
            </p:grpSpPr>
            <p:cxnSp>
              <p:nvCxnSpPr>
                <p:cNvPr id="110" name="直線接點 109">
                  <a:extLst>
                    <a:ext uri="{FF2B5EF4-FFF2-40B4-BE49-F238E27FC236}">
                      <a16:creationId xmlns="" xmlns:a16="http://schemas.microsoft.com/office/drawing/2014/main" id="{286F8375-CE71-4551-9CA7-F7783D4FDF29}"/>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線接點 110">
                  <a:extLst>
                    <a:ext uri="{FF2B5EF4-FFF2-40B4-BE49-F238E27FC236}">
                      <a16:creationId xmlns="" xmlns:a16="http://schemas.microsoft.com/office/drawing/2014/main" id="{F5958A4F-840E-47B1-9E96-22F6D79F332B}"/>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直線接點 111">
                  <a:extLst>
                    <a:ext uri="{FF2B5EF4-FFF2-40B4-BE49-F238E27FC236}">
                      <a16:creationId xmlns="" xmlns:a16="http://schemas.microsoft.com/office/drawing/2014/main" id="{CE9FCD73-5DCE-4048-9418-89AB69E5684C}"/>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3" name="直線接點 112">
                  <a:extLst>
                    <a:ext uri="{FF2B5EF4-FFF2-40B4-BE49-F238E27FC236}">
                      <a16:creationId xmlns="" xmlns:a16="http://schemas.microsoft.com/office/drawing/2014/main" id="{5934DD42-DAA4-4F92-B33A-ADD4D0B644DE}"/>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4" name="直線接點 113">
                  <a:extLst>
                    <a:ext uri="{FF2B5EF4-FFF2-40B4-BE49-F238E27FC236}">
                      <a16:creationId xmlns="" xmlns:a16="http://schemas.microsoft.com/office/drawing/2014/main" id="{9ECCE3CD-1F91-4DB9-AE46-6F343CD8AE21}"/>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05" name="直線接點 104">
                <a:extLst>
                  <a:ext uri="{FF2B5EF4-FFF2-40B4-BE49-F238E27FC236}">
                    <a16:creationId xmlns="" xmlns:a16="http://schemas.microsoft.com/office/drawing/2014/main" id="{A88DC319-2791-418B-A2AB-128426BA35A9}"/>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a:extLst>
                  <a:ext uri="{FF2B5EF4-FFF2-40B4-BE49-F238E27FC236}">
                    <a16:creationId xmlns="" xmlns:a16="http://schemas.microsoft.com/office/drawing/2014/main" id="{AA862BBB-85C1-4C3E-B2B8-8ECB6A788046}"/>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 xmlns:a16="http://schemas.microsoft.com/office/drawing/2014/main" id="{7368F89A-2E62-4755-9123-9DC6725AD32F}"/>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 xmlns:a16="http://schemas.microsoft.com/office/drawing/2014/main" id="{A73B459C-5F93-4005-9F54-2D6507FA0C16}"/>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直線接點 108">
                <a:extLst>
                  <a:ext uri="{FF2B5EF4-FFF2-40B4-BE49-F238E27FC236}">
                    <a16:creationId xmlns="" xmlns:a16="http://schemas.microsoft.com/office/drawing/2014/main" id="{D8E09969-A74F-447F-A0A5-F98E2B4F2DC2}"/>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82" name="群組 81">
              <a:extLst>
                <a:ext uri="{FF2B5EF4-FFF2-40B4-BE49-F238E27FC236}">
                  <a16:creationId xmlns="" xmlns:a16="http://schemas.microsoft.com/office/drawing/2014/main" id="{EEBE2257-2359-4A1F-B60F-1875CC3D310F}"/>
                </a:ext>
              </a:extLst>
            </p:cNvPr>
            <p:cNvGrpSpPr/>
            <p:nvPr/>
          </p:nvGrpSpPr>
          <p:grpSpPr bwMode="hidden">
            <a:xfrm flipH="1">
              <a:off x="0" y="0"/>
              <a:ext cx="12192001" cy="6858000"/>
              <a:chOff x="-1" y="0"/>
              <a:chExt cx="12192001" cy="6858000"/>
            </a:xfrm>
          </p:grpSpPr>
          <p:cxnSp>
            <p:nvCxnSpPr>
              <p:cNvPr id="83" name="直線接點 82">
                <a:extLst>
                  <a:ext uri="{FF2B5EF4-FFF2-40B4-BE49-F238E27FC236}">
                    <a16:creationId xmlns="" xmlns:a16="http://schemas.microsoft.com/office/drawing/2014/main" id="{E9290399-C05B-42BD-AAF0-B3290297FF3E}"/>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83">
                <a:extLst>
                  <a:ext uri="{FF2B5EF4-FFF2-40B4-BE49-F238E27FC236}">
                    <a16:creationId xmlns="" xmlns:a16="http://schemas.microsoft.com/office/drawing/2014/main" id="{095B096A-1B28-46DE-B083-A61A1F51CF27}"/>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 xmlns:a16="http://schemas.microsoft.com/office/drawing/2014/main" id="{3F6B1238-C6E2-4356-B68F-0638A93D799C}"/>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 xmlns:a16="http://schemas.microsoft.com/office/drawing/2014/main" id="{F2D324F2-1F0D-462B-84C4-387A91DE8FCA}"/>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 xmlns:a16="http://schemas.microsoft.com/office/drawing/2014/main" id="{514203DD-9F0E-4495-B307-DBCE8062DBDD}"/>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88" name="群組 87">
                <a:extLst>
                  <a:ext uri="{FF2B5EF4-FFF2-40B4-BE49-F238E27FC236}">
                    <a16:creationId xmlns="" xmlns:a16="http://schemas.microsoft.com/office/drawing/2014/main" id="{5E41B144-11EF-411F-8261-01489DE88A95}"/>
                  </a:ext>
                </a:extLst>
              </p:cNvPr>
              <p:cNvGrpSpPr/>
              <p:nvPr/>
            </p:nvGrpSpPr>
            <p:grpSpPr bwMode="hidden">
              <a:xfrm>
                <a:off x="6327885" y="0"/>
                <a:ext cx="5864115" cy="5898673"/>
                <a:chOff x="6327885" y="0"/>
                <a:chExt cx="5864115" cy="5898673"/>
              </a:xfrm>
            </p:grpSpPr>
            <p:cxnSp>
              <p:nvCxnSpPr>
                <p:cNvPr id="94" name="直線接點 93">
                  <a:extLst>
                    <a:ext uri="{FF2B5EF4-FFF2-40B4-BE49-F238E27FC236}">
                      <a16:creationId xmlns="" xmlns:a16="http://schemas.microsoft.com/office/drawing/2014/main" id="{B02CCE15-3589-4909-AC0B-9404EE7162A5}"/>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 xmlns:a16="http://schemas.microsoft.com/office/drawing/2014/main" id="{F04A983B-5BC8-4767-8856-51D0C474F380}"/>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6" name="直線接點 95">
                  <a:extLst>
                    <a:ext uri="{FF2B5EF4-FFF2-40B4-BE49-F238E27FC236}">
                      <a16:creationId xmlns="" xmlns:a16="http://schemas.microsoft.com/office/drawing/2014/main" id="{F61A6118-9835-407B-8E95-9D62FA94633E}"/>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 xmlns:a16="http://schemas.microsoft.com/office/drawing/2014/main" id="{E07572CA-93A6-4282-9862-160ED6D3D585}"/>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線接點 97">
                  <a:extLst>
                    <a:ext uri="{FF2B5EF4-FFF2-40B4-BE49-F238E27FC236}">
                      <a16:creationId xmlns="" xmlns:a16="http://schemas.microsoft.com/office/drawing/2014/main" id="{78D4605C-5688-4423-9747-5770B67BB0A0}"/>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89" name="直線接點 88">
                <a:extLst>
                  <a:ext uri="{FF2B5EF4-FFF2-40B4-BE49-F238E27FC236}">
                    <a16:creationId xmlns="" xmlns:a16="http://schemas.microsoft.com/office/drawing/2014/main" id="{352E3CE6-49E9-489D-BD26-425677CE1698}"/>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 xmlns:a16="http://schemas.microsoft.com/office/drawing/2014/main" id="{CDFEFEFE-D9AA-459B-84D9-F22B04946C3C}"/>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 xmlns:a16="http://schemas.microsoft.com/office/drawing/2014/main" id="{53D71711-16A3-4DED-9B2A-CDE090361682}"/>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 xmlns:a16="http://schemas.microsoft.com/office/drawing/2014/main" id="{9ED3B5DA-4860-4972-8601-478F4D0ABBFD}"/>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3" name="直線接點 92">
                <a:extLst>
                  <a:ext uri="{FF2B5EF4-FFF2-40B4-BE49-F238E27FC236}">
                    <a16:creationId xmlns="" xmlns:a16="http://schemas.microsoft.com/office/drawing/2014/main" id="{81A7EFBA-B255-42C8-9BE7-16A5B717717D}"/>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115" name="矩形 114">
            <a:extLst>
              <a:ext uri="{FF2B5EF4-FFF2-40B4-BE49-F238E27FC236}">
                <a16:creationId xmlns="" xmlns:a16="http://schemas.microsoft.com/office/drawing/2014/main" id="{7A059BC4-C70F-4117-BCAE-AB0E1F62FA77}"/>
              </a:ext>
            </a:extLst>
          </p:cNvPr>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cxnSp>
        <p:nvCxnSpPr>
          <p:cNvPr id="116" name="直線接點 115">
            <a:extLst>
              <a:ext uri="{FF2B5EF4-FFF2-40B4-BE49-F238E27FC236}">
                <a16:creationId xmlns="" xmlns:a16="http://schemas.microsoft.com/office/drawing/2014/main" id="{AC54EF5A-CDD5-4936-8CF6-21703B57A39A}"/>
              </a:ext>
            </a:extLst>
          </p:cNvPr>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89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群組 7"/>
          <p:cNvGrpSpPr/>
          <p:nvPr/>
        </p:nvGrpSpPr>
        <p:grpSpPr bwMode="hidden">
          <a:xfrm>
            <a:off x="-1" y="0"/>
            <a:ext cx="9144002" cy="6858000"/>
            <a:chOff x="-1" y="0"/>
            <a:chExt cx="12192002" cy="6858000"/>
          </a:xfrm>
        </p:grpSpPr>
        <p:cxnSp>
          <p:nvCxnSpPr>
            <p:cNvPr id="9" name="直線接點​​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bwMode="hidden">
            <a:xfrm>
              <a:off x="-1" y="0"/>
              <a:ext cx="12192001" cy="6858000"/>
              <a:chOff x="-1" y="0"/>
              <a:chExt cx="12192001" cy="6858000"/>
            </a:xfrm>
          </p:grpSpPr>
          <p:cxnSp>
            <p:nvCxnSpPr>
              <p:cNvPr id="43" name="直線接點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群組 47"/>
              <p:cNvGrpSpPr/>
              <p:nvPr/>
            </p:nvGrpSpPr>
            <p:grpSpPr bwMode="hidden">
              <a:xfrm>
                <a:off x="6327885" y="0"/>
                <a:ext cx="5864115" cy="5898673"/>
                <a:chOff x="6327885" y="0"/>
                <a:chExt cx="5864115" cy="5898673"/>
              </a:xfrm>
            </p:grpSpPr>
            <p:cxnSp>
              <p:nvCxnSpPr>
                <p:cNvPr id="54" name="直線接點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直線接點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p:nvPr/>
          </p:nvGrpSpPr>
          <p:grpSpPr bwMode="hidden">
            <a:xfrm flipH="1">
              <a:off x="0" y="0"/>
              <a:ext cx="12192001" cy="6858000"/>
              <a:chOff x="-1" y="0"/>
              <a:chExt cx="12192001" cy="6858000"/>
            </a:xfrm>
          </p:grpSpPr>
          <p:cxnSp>
            <p:nvCxnSpPr>
              <p:cNvPr id="27" name="直線接點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bwMode="hidden">
              <a:xfrm>
                <a:off x="6327885" y="0"/>
                <a:ext cx="5864115" cy="5898673"/>
                <a:chOff x="6327885" y="0"/>
                <a:chExt cx="5864115" cy="5898673"/>
              </a:xfrm>
            </p:grpSpPr>
            <p:cxnSp>
              <p:nvCxnSpPr>
                <p:cNvPr id="38" name="直線接點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直線接點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矩形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dirty="0">
              <a:latin typeface="Microsoft JhengHei UI" panose="020B0604030504040204" pitchFamily="34" charset="-120"/>
              <a:ea typeface="Microsoft JhengHei UI" panose="020B0604030504040204" pitchFamily="34" charset="-120"/>
            </a:endParaRPr>
          </a:p>
        </p:txBody>
      </p:sp>
      <p:cxnSp>
        <p:nvCxnSpPr>
          <p:cNvPr id="59" name="直線接點​​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5932170" y="576072"/>
            <a:ext cx="2743200" cy="2194560"/>
          </a:xfrm>
        </p:spPr>
        <p:txBody>
          <a:bodyPr rtlCol="0" anchor="b">
            <a:normAutofit/>
          </a:bodyPr>
          <a:lstStyle>
            <a:lvl1pPr>
              <a:defRPr sz="1950">
                <a:solidFill>
                  <a:schemeClr val="bg1"/>
                </a:solidFill>
              </a:defRPr>
            </a:lvl1pPr>
          </a:lstStyle>
          <a:p>
            <a:pPr rtl="0"/>
            <a:r>
              <a:rPr lang="zh-TW" altLang="en-US"/>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3309" y="-159"/>
            <a:ext cx="5486400" cy="6858000"/>
          </a:xfrm>
        </p:spPr>
        <p:txBody>
          <a:bodyPr tIns="457200" rtlCol="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5932170" y="2999232"/>
            <a:ext cx="2743200" cy="2286000"/>
          </a:xfrm>
        </p:spPr>
        <p:txBody>
          <a:bodyPr rtlCol="0"/>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a:t>按一下以編輯母片文字樣式</a:t>
            </a:r>
          </a:p>
        </p:txBody>
      </p:sp>
    </p:spTree>
    <p:extLst>
      <p:ext uri="{BB962C8B-B14F-4D97-AF65-F5344CB8AC3E}">
        <p14:creationId xmlns:p14="http://schemas.microsoft.com/office/powerpoint/2010/main" val="272062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按一下以編輯母片文字樣式</a:t>
            </a:r>
          </a:p>
        </p:txBody>
      </p:sp>
      <p:sp>
        <p:nvSpPr>
          <p:cNvPr id="7" name="日期版面配置區 6">
            <a:extLst>
              <a:ext uri="{FF2B5EF4-FFF2-40B4-BE49-F238E27FC236}">
                <a16:creationId xmlns="" xmlns:a16="http://schemas.microsoft.com/office/drawing/2014/main" id="{3D15F588-709B-48ED-B19E-E947FE9757B2}"/>
              </a:ext>
            </a:extLst>
          </p:cNvPr>
          <p:cNvSpPr>
            <a:spLocks noGrp="1"/>
          </p:cNvSpPr>
          <p:nvPr>
            <p:ph type="dt" sz="half" idx="10"/>
          </p:nvPr>
        </p:nvSpPr>
        <p:spPr/>
        <p:txBody>
          <a:bodyPr/>
          <a:lstStyle/>
          <a:p>
            <a:endParaRPr kumimoji="1" lang="zh-TW" altLang="en-US"/>
          </a:p>
        </p:txBody>
      </p:sp>
      <p:sp>
        <p:nvSpPr>
          <p:cNvPr id="8" name="頁尾版面配置區 7">
            <a:extLst>
              <a:ext uri="{FF2B5EF4-FFF2-40B4-BE49-F238E27FC236}">
                <a16:creationId xmlns="" xmlns:a16="http://schemas.microsoft.com/office/drawing/2014/main" id="{E03BEFFE-C923-4CF5-BAFF-D7E1DEE8A7F0}"/>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 xmlns:a16="http://schemas.microsoft.com/office/drawing/2014/main" id="{88FAFAAF-D848-469D-AA08-D856AB81469A}"/>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Tree>
    <p:extLst>
      <p:ext uri="{BB962C8B-B14F-4D97-AF65-F5344CB8AC3E}">
        <p14:creationId xmlns:p14="http://schemas.microsoft.com/office/powerpoint/2010/main" val="377161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06985" y="489857"/>
            <a:ext cx="1265465" cy="5301343"/>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971549" y="489857"/>
            <a:ext cx="5690508" cy="5301343"/>
          </a:xfrm>
        </p:spPr>
        <p:txBody>
          <a:bodyPr vert="eaVert" rtlCol="0"/>
          <a:lstStyle/>
          <a:p>
            <a:pPr lvl="0" rtl="0"/>
            <a:r>
              <a:rPr lang="zh-TW" altLang="en-US"/>
              <a:t>按一下以編輯母片文字樣式</a:t>
            </a:r>
          </a:p>
        </p:txBody>
      </p:sp>
      <p:sp>
        <p:nvSpPr>
          <p:cNvPr id="7" name="日期版面配置區 6">
            <a:extLst>
              <a:ext uri="{FF2B5EF4-FFF2-40B4-BE49-F238E27FC236}">
                <a16:creationId xmlns="" xmlns:a16="http://schemas.microsoft.com/office/drawing/2014/main" id="{24015AD4-826D-4C58-811E-2D7A58EB56A9}"/>
              </a:ext>
            </a:extLst>
          </p:cNvPr>
          <p:cNvSpPr>
            <a:spLocks noGrp="1"/>
          </p:cNvSpPr>
          <p:nvPr>
            <p:ph type="dt" sz="half" idx="10"/>
          </p:nvPr>
        </p:nvSpPr>
        <p:spPr/>
        <p:txBody>
          <a:bodyPr/>
          <a:lstStyle/>
          <a:p>
            <a:endParaRPr kumimoji="1" lang="zh-TW" altLang="en-US"/>
          </a:p>
        </p:txBody>
      </p:sp>
      <p:sp>
        <p:nvSpPr>
          <p:cNvPr id="8" name="頁尾版面配置區 7">
            <a:extLst>
              <a:ext uri="{FF2B5EF4-FFF2-40B4-BE49-F238E27FC236}">
                <a16:creationId xmlns="" xmlns:a16="http://schemas.microsoft.com/office/drawing/2014/main" id="{609DFDFC-01E6-47F5-BB93-B6BDFAEB8C48}"/>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 xmlns:a16="http://schemas.microsoft.com/office/drawing/2014/main" id="{4C14DB69-5C85-48D9-AABC-39577A75C5BE}"/>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Tree>
    <p:extLst>
      <p:ext uri="{BB962C8B-B14F-4D97-AF65-F5344CB8AC3E}">
        <p14:creationId xmlns:p14="http://schemas.microsoft.com/office/powerpoint/2010/main" val="63156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dirty="0"/>
              <a:t>按一下以編輯母片文字樣式</a:t>
            </a:r>
          </a:p>
        </p:txBody>
      </p:sp>
      <p:sp>
        <p:nvSpPr>
          <p:cNvPr id="10" name="日期版面配置區 9">
            <a:extLst>
              <a:ext uri="{FF2B5EF4-FFF2-40B4-BE49-F238E27FC236}">
                <a16:creationId xmlns="" xmlns:a16="http://schemas.microsoft.com/office/drawing/2014/main" id="{8C73BF60-4798-4DAB-8877-259151908431}"/>
              </a:ext>
            </a:extLst>
          </p:cNvPr>
          <p:cNvSpPr>
            <a:spLocks noGrp="1"/>
          </p:cNvSpPr>
          <p:nvPr>
            <p:ph type="dt" sz="half" idx="10"/>
          </p:nvPr>
        </p:nvSpPr>
        <p:spPr/>
        <p:txBody>
          <a:bodyPr/>
          <a:lstStyle/>
          <a:p>
            <a:endParaRPr kumimoji="1" lang="zh-TW" altLang="en-US"/>
          </a:p>
        </p:txBody>
      </p:sp>
      <p:sp>
        <p:nvSpPr>
          <p:cNvPr id="11" name="頁尾版面配置區 10">
            <a:extLst>
              <a:ext uri="{FF2B5EF4-FFF2-40B4-BE49-F238E27FC236}">
                <a16:creationId xmlns="" xmlns:a16="http://schemas.microsoft.com/office/drawing/2014/main" id="{34178A2D-5F26-4741-B05D-A6BE3E12557D}"/>
              </a:ext>
            </a:extLst>
          </p:cNvPr>
          <p:cNvSpPr>
            <a:spLocks noGrp="1"/>
          </p:cNvSpPr>
          <p:nvPr>
            <p:ph type="ftr" sz="quarter" idx="11"/>
          </p:nvPr>
        </p:nvSpPr>
        <p:spPr/>
        <p:txBody>
          <a:bodyPr/>
          <a:lstStyle/>
          <a:p>
            <a:endParaRPr kumimoji="1" lang="zh-TW" altLang="en-US"/>
          </a:p>
        </p:txBody>
      </p:sp>
      <p:sp>
        <p:nvSpPr>
          <p:cNvPr id="12" name="投影片編號版面配置區 11">
            <a:extLst>
              <a:ext uri="{FF2B5EF4-FFF2-40B4-BE49-F238E27FC236}">
                <a16:creationId xmlns="" xmlns:a16="http://schemas.microsoft.com/office/drawing/2014/main" id="{E1E6148B-9F59-4781-AEDC-1A5A4EE08727}"/>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Tree>
    <p:extLst>
      <p:ext uri="{BB962C8B-B14F-4D97-AF65-F5344CB8AC3E}">
        <p14:creationId xmlns:p14="http://schemas.microsoft.com/office/powerpoint/2010/main" val="415140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L">
    <p:spTree>
      <p:nvGrpSpPr>
        <p:cNvPr id="1" name=""/>
        <p:cNvGrpSpPr/>
        <p:nvPr/>
      </p:nvGrpSpPr>
      <p:grpSpPr>
        <a:xfrm>
          <a:off x="0" y="0"/>
          <a:ext cx="0" cy="0"/>
          <a:chOff x="0" y="0"/>
          <a:chExt cx="0" cy="0"/>
        </a:xfrm>
      </p:grpSpPr>
      <p:sp>
        <p:nvSpPr>
          <p:cNvPr id="2" name="標題 1"/>
          <p:cNvSpPr>
            <a:spLocks noGrp="1"/>
          </p:cNvSpPr>
          <p:nvPr>
            <p:ph type="title"/>
          </p:nvPr>
        </p:nvSpPr>
        <p:spPr>
          <a:xfrm>
            <a:off x="971550" y="219190"/>
            <a:ext cx="7200900" cy="562947"/>
          </a:xfrm>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971550" y="931653"/>
            <a:ext cx="7200900" cy="5158596"/>
          </a:xfrm>
        </p:spPr>
        <p:txBody>
          <a:bodyPr rtlCol="0"/>
          <a:lstStyle/>
          <a:p>
            <a:pPr lvl="0" rtl="0"/>
            <a:r>
              <a:rPr lang="zh-TW" altLang="en-US"/>
              <a:t>按一下以編輯母片文字樣式</a:t>
            </a:r>
          </a:p>
        </p:txBody>
      </p:sp>
      <p:sp>
        <p:nvSpPr>
          <p:cNvPr id="4" name="日期版面配置區 3">
            <a:extLst>
              <a:ext uri="{FF2B5EF4-FFF2-40B4-BE49-F238E27FC236}">
                <a16:creationId xmlns="" xmlns:a16="http://schemas.microsoft.com/office/drawing/2014/main" id="{BB4DE33C-6EAC-48D8-A9B4-52D4DB4E8A3C}"/>
              </a:ext>
            </a:extLst>
          </p:cNvPr>
          <p:cNvSpPr>
            <a:spLocks noGrp="1"/>
          </p:cNvSpPr>
          <p:nvPr>
            <p:ph type="dt" sz="half" idx="10"/>
          </p:nvPr>
        </p:nvSpPr>
        <p:spPr/>
        <p:txBody>
          <a:bodyPr/>
          <a:lstStyle/>
          <a:p>
            <a:endParaRPr kumimoji="1" lang="zh-TW" altLang="en-US"/>
          </a:p>
        </p:txBody>
      </p:sp>
      <p:sp>
        <p:nvSpPr>
          <p:cNvPr id="5" name="頁尾版面配置區 4">
            <a:extLst>
              <a:ext uri="{FF2B5EF4-FFF2-40B4-BE49-F238E27FC236}">
                <a16:creationId xmlns="" xmlns:a16="http://schemas.microsoft.com/office/drawing/2014/main" id="{28FD6310-2C97-4ED5-9505-1D7A61A60551}"/>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 xmlns:a16="http://schemas.microsoft.com/office/drawing/2014/main" id="{486BF3BA-E4CB-406D-B6C2-3AC811283174}"/>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Tree>
    <p:extLst>
      <p:ext uri="{BB962C8B-B14F-4D97-AF65-F5344CB8AC3E}">
        <p14:creationId xmlns:p14="http://schemas.microsoft.com/office/powerpoint/2010/main" val="330051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群組 6"/>
          <p:cNvGrpSpPr/>
          <p:nvPr/>
        </p:nvGrpSpPr>
        <p:grpSpPr bwMode="hidden">
          <a:xfrm>
            <a:off x="-1" y="0"/>
            <a:ext cx="9144002" cy="6858000"/>
            <a:chOff x="-1" y="0"/>
            <a:chExt cx="12192002" cy="6858000"/>
          </a:xfrm>
        </p:grpSpPr>
        <p:cxnSp>
          <p:nvCxnSpPr>
            <p:cNvPr id="8" name="直線接點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群組 23"/>
            <p:cNvGrpSpPr/>
            <p:nvPr/>
          </p:nvGrpSpPr>
          <p:grpSpPr bwMode="hidden">
            <a:xfrm>
              <a:off x="-1" y="0"/>
              <a:ext cx="12192001" cy="6858000"/>
              <a:chOff x="-1" y="0"/>
              <a:chExt cx="12192001" cy="6858000"/>
            </a:xfrm>
          </p:grpSpPr>
          <p:cxnSp>
            <p:nvCxnSpPr>
              <p:cNvPr id="42" name="直線接點​​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群組 46"/>
              <p:cNvGrpSpPr/>
              <p:nvPr/>
            </p:nvGrpSpPr>
            <p:grpSpPr bwMode="hidden">
              <a:xfrm>
                <a:off x="6327885" y="0"/>
                <a:ext cx="5864115" cy="5898673"/>
                <a:chOff x="6327885" y="0"/>
                <a:chExt cx="5864115" cy="5898673"/>
              </a:xfrm>
            </p:grpSpPr>
            <p:cxnSp>
              <p:nvCxnSpPr>
                <p:cNvPr id="53" name="直線接點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接點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群組 24"/>
            <p:cNvGrpSpPr/>
            <p:nvPr/>
          </p:nvGrpSpPr>
          <p:grpSpPr bwMode="hidden">
            <a:xfrm flipH="1">
              <a:off x="0" y="0"/>
              <a:ext cx="12192001" cy="6858000"/>
              <a:chOff x="-1" y="0"/>
              <a:chExt cx="12192001" cy="6858000"/>
            </a:xfrm>
          </p:grpSpPr>
          <p:cxnSp>
            <p:nvCxnSpPr>
              <p:cNvPr id="26" name="直線接點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bwMode="hidden">
              <a:xfrm>
                <a:off x="6327885" y="0"/>
                <a:ext cx="5864115" cy="5898673"/>
                <a:chOff x="6327885" y="0"/>
                <a:chExt cx="5864115" cy="5898673"/>
              </a:xfrm>
            </p:grpSpPr>
            <p:cxnSp>
              <p:nvCxnSpPr>
                <p:cNvPr id="37" name="直線接點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接點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a:xfrm>
            <a:off x="971550" y="2541573"/>
            <a:ext cx="7200900" cy="2743200"/>
          </a:xfrm>
        </p:spPr>
        <p:txBody>
          <a:bodyPr rtlCol="0" anchor="b">
            <a:normAutofit/>
          </a:bodyPr>
          <a:lstStyle>
            <a:lvl1pPr>
              <a:lnSpc>
                <a:spcPct val="85000"/>
              </a:lnSpc>
              <a:defRPr sz="4500" cap="none" baseline="0">
                <a:solidFill>
                  <a:schemeClr val="tx1"/>
                </a:solidFill>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971550" y="5431536"/>
            <a:ext cx="7200900" cy="457200"/>
          </a:xfrm>
        </p:spPr>
        <p:txBody>
          <a:bodyPr rtlCol="0">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rtl="0"/>
            <a:r>
              <a:rPr lang="zh-TW" altLang="en-US"/>
              <a:t>按一下以編輯母片文字樣式</a:t>
            </a:r>
          </a:p>
        </p:txBody>
      </p:sp>
      <p:cxnSp>
        <p:nvCxnSpPr>
          <p:cNvPr id="58" name="直線接點​​ 57"/>
          <p:cNvCxnSpPr/>
          <p:nvPr/>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群組 58">
            <a:extLst>
              <a:ext uri="{FF2B5EF4-FFF2-40B4-BE49-F238E27FC236}">
                <a16:creationId xmlns="" xmlns:a16="http://schemas.microsoft.com/office/drawing/2014/main" id="{B50B93C6-B89D-4313-996B-05667D151037}"/>
              </a:ext>
            </a:extLst>
          </p:cNvPr>
          <p:cNvGrpSpPr/>
          <p:nvPr/>
        </p:nvGrpSpPr>
        <p:grpSpPr bwMode="hidden">
          <a:xfrm>
            <a:off x="-1" y="0"/>
            <a:ext cx="9144002" cy="6858000"/>
            <a:chOff x="-1" y="0"/>
            <a:chExt cx="12192002" cy="6858000"/>
          </a:xfrm>
        </p:grpSpPr>
        <p:cxnSp>
          <p:nvCxnSpPr>
            <p:cNvPr id="60" name="直線接點 59">
              <a:extLst>
                <a:ext uri="{FF2B5EF4-FFF2-40B4-BE49-F238E27FC236}">
                  <a16:creationId xmlns="" xmlns:a16="http://schemas.microsoft.com/office/drawing/2014/main" id="{F3D2D4AC-D520-4590-9CD6-9FA40B01EA8D}"/>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 xmlns:a16="http://schemas.microsoft.com/office/drawing/2014/main" id="{7075A3C9-1DB2-449F-8CA2-CD3C41A96387}"/>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 xmlns:a16="http://schemas.microsoft.com/office/drawing/2014/main" id="{047995AC-DAE9-45F2-840E-EEBA5560D9E9}"/>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 xmlns:a16="http://schemas.microsoft.com/office/drawing/2014/main" id="{7FB818EB-81B7-4B29-8EA6-8F0E8DD25B09}"/>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 xmlns:a16="http://schemas.microsoft.com/office/drawing/2014/main" id="{4E404E55-DEE3-47D5-B387-8FE351AC98B3}"/>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 xmlns:a16="http://schemas.microsoft.com/office/drawing/2014/main" id="{E4BFBC55-B06B-4EC7-914C-CD7A2E013A00}"/>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 xmlns:a16="http://schemas.microsoft.com/office/drawing/2014/main" id="{AF349B03-BD2B-4A84-B25C-557868232A45}"/>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 xmlns:a16="http://schemas.microsoft.com/office/drawing/2014/main" id="{2E51882B-1646-4564-9769-21B1BFD688AF}"/>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 xmlns:a16="http://schemas.microsoft.com/office/drawing/2014/main" id="{545E57D8-02CB-4374-9FBE-F1F39554E15F}"/>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 xmlns:a16="http://schemas.microsoft.com/office/drawing/2014/main" id="{52CBCA66-8ED8-44F8-BCE9-E73935A23EE6}"/>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 xmlns:a16="http://schemas.microsoft.com/office/drawing/2014/main" id="{E95F820A-CE6C-45DB-9809-7240CFB26134}"/>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 xmlns:a16="http://schemas.microsoft.com/office/drawing/2014/main" id="{520910CA-BCE2-4C67-9CF8-BB7689434E2C}"/>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 xmlns:a16="http://schemas.microsoft.com/office/drawing/2014/main" id="{78F74FD5-C2D6-4DBA-ABBF-194D287B1952}"/>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 xmlns:a16="http://schemas.microsoft.com/office/drawing/2014/main" id="{FC209D94-6101-40EF-AE62-EDF5AFC22BC3}"/>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4" name="直線接點 73">
              <a:extLst>
                <a:ext uri="{FF2B5EF4-FFF2-40B4-BE49-F238E27FC236}">
                  <a16:creationId xmlns="" xmlns:a16="http://schemas.microsoft.com/office/drawing/2014/main" id="{8989AC74-DD54-468E-AB12-4821899C6EFF}"/>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5" name="直線接點 74">
              <a:extLst>
                <a:ext uri="{FF2B5EF4-FFF2-40B4-BE49-F238E27FC236}">
                  <a16:creationId xmlns="" xmlns:a16="http://schemas.microsoft.com/office/drawing/2014/main" id="{EB152BD8-8940-4DED-8B1E-4518D6077E90}"/>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76" name="群組 75">
              <a:extLst>
                <a:ext uri="{FF2B5EF4-FFF2-40B4-BE49-F238E27FC236}">
                  <a16:creationId xmlns="" xmlns:a16="http://schemas.microsoft.com/office/drawing/2014/main" id="{7ECD82CC-8D21-4013-9347-A02C7ED9B573}"/>
                </a:ext>
              </a:extLst>
            </p:cNvPr>
            <p:cNvGrpSpPr/>
            <p:nvPr/>
          </p:nvGrpSpPr>
          <p:grpSpPr bwMode="hidden">
            <a:xfrm>
              <a:off x="-1" y="0"/>
              <a:ext cx="12192001" cy="6858000"/>
              <a:chOff x="-1" y="0"/>
              <a:chExt cx="12192001" cy="6858000"/>
            </a:xfrm>
          </p:grpSpPr>
          <p:cxnSp>
            <p:nvCxnSpPr>
              <p:cNvPr id="94" name="直線接點 93">
                <a:extLst>
                  <a:ext uri="{FF2B5EF4-FFF2-40B4-BE49-F238E27FC236}">
                    <a16:creationId xmlns="" xmlns:a16="http://schemas.microsoft.com/office/drawing/2014/main" id="{C8F9996C-54EC-4B06-829B-5C014B322699}"/>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 xmlns:a16="http://schemas.microsoft.com/office/drawing/2014/main" id="{405C3D06-BB71-48D1-930C-3FBE99EE972A}"/>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6" name="直線接點 95">
                <a:extLst>
                  <a:ext uri="{FF2B5EF4-FFF2-40B4-BE49-F238E27FC236}">
                    <a16:creationId xmlns="" xmlns:a16="http://schemas.microsoft.com/office/drawing/2014/main" id="{26BF2F8C-78A3-47F0-B476-B4EC63A58034}"/>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 xmlns:a16="http://schemas.microsoft.com/office/drawing/2014/main" id="{4CF3F833-842B-4A35-AA50-4563DE2CEDE7}"/>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線接點 97">
                <a:extLst>
                  <a:ext uri="{FF2B5EF4-FFF2-40B4-BE49-F238E27FC236}">
                    <a16:creationId xmlns="" xmlns:a16="http://schemas.microsoft.com/office/drawing/2014/main" id="{F55CABAD-0871-4CB6-8E75-FCC894E43254}"/>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99" name="群組 98">
                <a:extLst>
                  <a:ext uri="{FF2B5EF4-FFF2-40B4-BE49-F238E27FC236}">
                    <a16:creationId xmlns="" xmlns:a16="http://schemas.microsoft.com/office/drawing/2014/main" id="{3E77A678-1BA5-4353-82F3-08B09734C03C}"/>
                  </a:ext>
                </a:extLst>
              </p:cNvPr>
              <p:cNvGrpSpPr/>
              <p:nvPr/>
            </p:nvGrpSpPr>
            <p:grpSpPr bwMode="hidden">
              <a:xfrm>
                <a:off x="6327885" y="0"/>
                <a:ext cx="5864115" cy="5898673"/>
                <a:chOff x="6327885" y="0"/>
                <a:chExt cx="5864115" cy="5898673"/>
              </a:xfrm>
            </p:grpSpPr>
            <p:cxnSp>
              <p:nvCxnSpPr>
                <p:cNvPr id="105" name="直線接點 104">
                  <a:extLst>
                    <a:ext uri="{FF2B5EF4-FFF2-40B4-BE49-F238E27FC236}">
                      <a16:creationId xmlns="" xmlns:a16="http://schemas.microsoft.com/office/drawing/2014/main" id="{5B702067-C261-4991-98CC-95531F7AA598}"/>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a:extLst>
                    <a:ext uri="{FF2B5EF4-FFF2-40B4-BE49-F238E27FC236}">
                      <a16:creationId xmlns="" xmlns:a16="http://schemas.microsoft.com/office/drawing/2014/main" id="{144EE59B-2858-4360-885E-CC4F8AC91918}"/>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 xmlns:a16="http://schemas.microsoft.com/office/drawing/2014/main" id="{DF8988F9-88D6-4983-BDD0-ECCCA2016A2F}"/>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 xmlns:a16="http://schemas.microsoft.com/office/drawing/2014/main" id="{E6EE96AF-5D53-4699-A2D9-0930DBED2D16}"/>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直線接點 108">
                  <a:extLst>
                    <a:ext uri="{FF2B5EF4-FFF2-40B4-BE49-F238E27FC236}">
                      <a16:creationId xmlns="" xmlns:a16="http://schemas.microsoft.com/office/drawing/2014/main" id="{E36DEA47-14F0-4096-B38C-A7E4AF614620}"/>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00" name="直線接點 99">
                <a:extLst>
                  <a:ext uri="{FF2B5EF4-FFF2-40B4-BE49-F238E27FC236}">
                    <a16:creationId xmlns="" xmlns:a16="http://schemas.microsoft.com/office/drawing/2014/main" id="{9ECB26E3-8BCF-4D10-950F-499889C2DB84}"/>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 xmlns:a16="http://schemas.microsoft.com/office/drawing/2014/main" id="{7451AC9A-89A1-4061-9901-A917467F70FD}"/>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 xmlns:a16="http://schemas.microsoft.com/office/drawing/2014/main" id="{7CB70174-4B8B-4124-9175-4DAEDB56F7DF}"/>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 xmlns:a16="http://schemas.microsoft.com/office/drawing/2014/main" id="{58B483C6-9080-4619-982E-DF41BE3CF98C}"/>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直線接點 103">
                <a:extLst>
                  <a:ext uri="{FF2B5EF4-FFF2-40B4-BE49-F238E27FC236}">
                    <a16:creationId xmlns="" xmlns:a16="http://schemas.microsoft.com/office/drawing/2014/main" id="{3BA0E767-6A72-49F3-B6FF-681A05F394F9}"/>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77" name="群組 76">
              <a:extLst>
                <a:ext uri="{FF2B5EF4-FFF2-40B4-BE49-F238E27FC236}">
                  <a16:creationId xmlns="" xmlns:a16="http://schemas.microsoft.com/office/drawing/2014/main" id="{E4A1AA01-40A1-4D05-AF3D-4BFB94092799}"/>
                </a:ext>
              </a:extLst>
            </p:cNvPr>
            <p:cNvGrpSpPr/>
            <p:nvPr/>
          </p:nvGrpSpPr>
          <p:grpSpPr bwMode="hidden">
            <a:xfrm flipH="1">
              <a:off x="0" y="0"/>
              <a:ext cx="12192001" cy="6858000"/>
              <a:chOff x="-1" y="0"/>
              <a:chExt cx="12192001" cy="6858000"/>
            </a:xfrm>
          </p:grpSpPr>
          <p:cxnSp>
            <p:nvCxnSpPr>
              <p:cNvPr id="78" name="直線接點 77">
                <a:extLst>
                  <a:ext uri="{FF2B5EF4-FFF2-40B4-BE49-F238E27FC236}">
                    <a16:creationId xmlns="" xmlns:a16="http://schemas.microsoft.com/office/drawing/2014/main" id="{19E4793D-D31A-4ED2-B5C5-9EFE785CFAB1}"/>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a:extLst>
                  <a:ext uri="{FF2B5EF4-FFF2-40B4-BE49-F238E27FC236}">
                    <a16:creationId xmlns="" xmlns:a16="http://schemas.microsoft.com/office/drawing/2014/main" id="{56505B1D-27F1-4936-AE13-9CF7448CCB83}"/>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 xmlns:a16="http://schemas.microsoft.com/office/drawing/2014/main" id="{3532764C-E7DC-41E0-9C74-C5711F298C40}"/>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1" name="直線接點 80">
                <a:extLst>
                  <a:ext uri="{FF2B5EF4-FFF2-40B4-BE49-F238E27FC236}">
                    <a16:creationId xmlns="" xmlns:a16="http://schemas.microsoft.com/office/drawing/2014/main" id="{0571038F-64C1-4B6B-B6A9-500E0362DA51}"/>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2" name="直線接點 81">
                <a:extLst>
                  <a:ext uri="{FF2B5EF4-FFF2-40B4-BE49-F238E27FC236}">
                    <a16:creationId xmlns="" xmlns:a16="http://schemas.microsoft.com/office/drawing/2014/main" id="{CC795EA6-0BEE-4602-9BCE-AED31BB026BA}"/>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83" name="群組 82">
                <a:extLst>
                  <a:ext uri="{FF2B5EF4-FFF2-40B4-BE49-F238E27FC236}">
                    <a16:creationId xmlns="" xmlns:a16="http://schemas.microsoft.com/office/drawing/2014/main" id="{E27C67B4-2B61-4EA4-BD84-B3A731A0603E}"/>
                  </a:ext>
                </a:extLst>
              </p:cNvPr>
              <p:cNvGrpSpPr/>
              <p:nvPr/>
            </p:nvGrpSpPr>
            <p:grpSpPr bwMode="hidden">
              <a:xfrm>
                <a:off x="6327885" y="0"/>
                <a:ext cx="5864115" cy="5898673"/>
                <a:chOff x="6327885" y="0"/>
                <a:chExt cx="5864115" cy="5898673"/>
              </a:xfrm>
            </p:grpSpPr>
            <p:cxnSp>
              <p:nvCxnSpPr>
                <p:cNvPr id="89" name="直線接點 88">
                  <a:extLst>
                    <a:ext uri="{FF2B5EF4-FFF2-40B4-BE49-F238E27FC236}">
                      <a16:creationId xmlns="" xmlns:a16="http://schemas.microsoft.com/office/drawing/2014/main" id="{04654E56-CB61-4C52-B937-FFBCE659120D}"/>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 xmlns:a16="http://schemas.microsoft.com/office/drawing/2014/main" id="{1224F481-3AFA-47F6-8E6F-9F775542622C}"/>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 xmlns:a16="http://schemas.microsoft.com/office/drawing/2014/main" id="{96968943-5174-4966-B740-1EFEB8565AEA}"/>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 xmlns:a16="http://schemas.microsoft.com/office/drawing/2014/main" id="{9B3F1439-4168-4B6D-9955-20A8AB427541}"/>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3" name="直線接點 92">
                  <a:extLst>
                    <a:ext uri="{FF2B5EF4-FFF2-40B4-BE49-F238E27FC236}">
                      <a16:creationId xmlns="" xmlns:a16="http://schemas.microsoft.com/office/drawing/2014/main" id="{885FE813-5851-4D7E-94B2-D0D35EE5A79D}"/>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84" name="直線接點 83">
                <a:extLst>
                  <a:ext uri="{FF2B5EF4-FFF2-40B4-BE49-F238E27FC236}">
                    <a16:creationId xmlns="" xmlns:a16="http://schemas.microsoft.com/office/drawing/2014/main" id="{60179530-9142-486A-975E-53CD0CDB2FFD}"/>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 xmlns:a16="http://schemas.microsoft.com/office/drawing/2014/main" id="{F5E6E9F7-170D-4686-AD1C-22395F89D5EF}"/>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 xmlns:a16="http://schemas.microsoft.com/office/drawing/2014/main" id="{38C3379D-6190-4C00-9BEB-CB67587EE305}"/>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 xmlns:a16="http://schemas.microsoft.com/office/drawing/2014/main" id="{B14194E2-A8D9-449A-B362-0296CC5D3796}"/>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8" name="直線接點 87">
                <a:extLst>
                  <a:ext uri="{FF2B5EF4-FFF2-40B4-BE49-F238E27FC236}">
                    <a16:creationId xmlns="" xmlns:a16="http://schemas.microsoft.com/office/drawing/2014/main" id="{1B7CAD96-E298-4B06-81FC-479C6C74D1C4}"/>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10" name="直線接點 109">
            <a:extLst>
              <a:ext uri="{FF2B5EF4-FFF2-40B4-BE49-F238E27FC236}">
                <a16:creationId xmlns="" xmlns:a16="http://schemas.microsoft.com/office/drawing/2014/main" id="{41759564-1C52-4BFE-BDF7-1964BD03598F}"/>
              </a:ext>
            </a:extLst>
          </p:cNvPr>
          <p:cNvCxnSpPr/>
          <p:nvPr/>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94976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971550" y="1981200"/>
            <a:ext cx="3429000" cy="3810001"/>
          </a:xfrm>
        </p:spPr>
        <p:txBody>
          <a:bodyPr rtlCol="0">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rtl="0"/>
            <a:r>
              <a:rPr lang="zh-TW" altLang="en-US"/>
              <a:t>按一下以編輯母片文字樣式</a:t>
            </a:r>
          </a:p>
        </p:txBody>
      </p:sp>
      <p:sp>
        <p:nvSpPr>
          <p:cNvPr id="4" name="內容預留位置 3"/>
          <p:cNvSpPr>
            <a:spLocks noGrp="1"/>
          </p:cNvSpPr>
          <p:nvPr>
            <p:ph sz="half" idx="2"/>
          </p:nvPr>
        </p:nvSpPr>
        <p:spPr>
          <a:xfrm>
            <a:off x="4743450" y="1981200"/>
            <a:ext cx="3429000" cy="3810001"/>
          </a:xfrm>
        </p:spPr>
        <p:txBody>
          <a:bodyPr rtlCol="0">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rtl="0"/>
            <a:r>
              <a:rPr lang="zh-TW" altLang="en-US"/>
              <a:t>按一下以編輯母片文字樣式</a:t>
            </a:r>
          </a:p>
        </p:txBody>
      </p:sp>
      <p:sp>
        <p:nvSpPr>
          <p:cNvPr id="8" name="日期版面配置區 7">
            <a:extLst>
              <a:ext uri="{FF2B5EF4-FFF2-40B4-BE49-F238E27FC236}">
                <a16:creationId xmlns="" xmlns:a16="http://schemas.microsoft.com/office/drawing/2014/main" id="{B0116DC0-1246-48F7-AE03-30C0E8BCE0F0}"/>
              </a:ext>
            </a:extLst>
          </p:cNvPr>
          <p:cNvSpPr>
            <a:spLocks noGrp="1"/>
          </p:cNvSpPr>
          <p:nvPr>
            <p:ph type="dt" sz="half" idx="10"/>
          </p:nvPr>
        </p:nvSpPr>
        <p:spPr/>
        <p:txBody>
          <a:bodyPr/>
          <a:lstStyle/>
          <a:p>
            <a:endParaRPr kumimoji="1" lang="zh-TW" altLang="en-US"/>
          </a:p>
        </p:txBody>
      </p:sp>
      <p:sp>
        <p:nvSpPr>
          <p:cNvPr id="9" name="頁尾版面配置區 8">
            <a:extLst>
              <a:ext uri="{FF2B5EF4-FFF2-40B4-BE49-F238E27FC236}">
                <a16:creationId xmlns="" xmlns:a16="http://schemas.microsoft.com/office/drawing/2014/main" id="{4D7961EF-B4B1-419D-A077-7BE3DBBAC31E}"/>
              </a:ext>
            </a:extLst>
          </p:cNvPr>
          <p:cNvSpPr>
            <a:spLocks noGrp="1"/>
          </p:cNvSpPr>
          <p:nvPr>
            <p:ph type="ftr" sz="quarter" idx="11"/>
          </p:nvPr>
        </p:nvSpPr>
        <p:spPr/>
        <p:txBody>
          <a:bodyPr/>
          <a:lstStyle/>
          <a:p>
            <a:endParaRPr kumimoji="1" lang="zh-TW" altLang="en-US"/>
          </a:p>
        </p:txBody>
      </p:sp>
      <p:sp>
        <p:nvSpPr>
          <p:cNvPr id="10" name="投影片編號版面配置區 9">
            <a:extLst>
              <a:ext uri="{FF2B5EF4-FFF2-40B4-BE49-F238E27FC236}">
                <a16:creationId xmlns="" xmlns:a16="http://schemas.microsoft.com/office/drawing/2014/main" id="{0167D036-CA4A-4507-B898-6B49588ADF46}"/>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Tree>
    <p:extLst>
      <p:ext uri="{BB962C8B-B14F-4D97-AF65-F5344CB8AC3E}">
        <p14:creationId xmlns:p14="http://schemas.microsoft.com/office/powerpoint/2010/main" val="73025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971550" y="1818322"/>
            <a:ext cx="3429000" cy="641350"/>
          </a:xfrm>
        </p:spPr>
        <p:txBody>
          <a:bodyPr rtlCol="0"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a:t>按一下以編輯母片文字樣式</a:t>
            </a:r>
          </a:p>
        </p:txBody>
      </p:sp>
      <p:sp>
        <p:nvSpPr>
          <p:cNvPr id="4" name="內容預留位置 3"/>
          <p:cNvSpPr>
            <a:spLocks noGrp="1"/>
          </p:cNvSpPr>
          <p:nvPr>
            <p:ph sz="half" idx="2"/>
          </p:nvPr>
        </p:nvSpPr>
        <p:spPr>
          <a:xfrm>
            <a:off x="971550" y="2503714"/>
            <a:ext cx="3429000" cy="3287487"/>
          </a:xfrm>
        </p:spPr>
        <p:txBody>
          <a:bodyPr rtlCol="0">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rtl="0"/>
            <a:r>
              <a:rPr lang="zh-TW" altLang="en-US"/>
              <a:t>按一下以編輯母片文字樣式</a:t>
            </a:r>
          </a:p>
        </p:txBody>
      </p:sp>
      <p:sp>
        <p:nvSpPr>
          <p:cNvPr id="5" name="文字預留位置 4"/>
          <p:cNvSpPr>
            <a:spLocks noGrp="1"/>
          </p:cNvSpPr>
          <p:nvPr>
            <p:ph type="body" sz="quarter" idx="3"/>
          </p:nvPr>
        </p:nvSpPr>
        <p:spPr>
          <a:xfrm>
            <a:off x="4743450" y="1818322"/>
            <a:ext cx="3429000" cy="641350"/>
          </a:xfrm>
        </p:spPr>
        <p:txBody>
          <a:bodyPr rtlCol="0"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a:t>按一下以編輯母片文字樣式</a:t>
            </a:r>
          </a:p>
        </p:txBody>
      </p:sp>
      <p:sp>
        <p:nvSpPr>
          <p:cNvPr id="6" name="內容預留位置 5"/>
          <p:cNvSpPr>
            <a:spLocks noGrp="1"/>
          </p:cNvSpPr>
          <p:nvPr>
            <p:ph sz="quarter" idx="4"/>
          </p:nvPr>
        </p:nvSpPr>
        <p:spPr>
          <a:xfrm>
            <a:off x="4743450" y="2503714"/>
            <a:ext cx="3429000" cy="3287487"/>
          </a:xfrm>
        </p:spPr>
        <p:txBody>
          <a:bodyPr rtlCol="0">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rtl="0"/>
            <a:r>
              <a:rPr lang="zh-TW" altLang="en-US"/>
              <a:t>按一下以編輯母片文字樣式</a:t>
            </a:r>
          </a:p>
        </p:txBody>
      </p:sp>
      <p:sp>
        <p:nvSpPr>
          <p:cNvPr id="10" name="日期版面配置區 9">
            <a:extLst>
              <a:ext uri="{FF2B5EF4-FFF2-40B4-BE49-F238E27FC236}">
                <a16:creationId xmlns="" xmlns:a16="http://schemas.microsoft.com/office/drawing/2014/main" id="{95E5379D-F97F-4C4B-A12F-929228CF53A7}"/>
              </a:ext>
            </a:extLst>
          </p:cNvPr>
          <p:cNvSpPr>
            <a:spLocks noGrp="1"/>
          </p:cNvSpPr>
          <p:nvPr>
            <p:ph type="dt" sz="half" idx="10"/>
          </p:nvPr>
        </p:nvSpPr>
        <p:spPr/>
        <p:txBody>
          <a:bodyPr/>
          <a:lstStyle/>
          <a:p>
            <a:endParaRPr kumimoji="1" lang="zh-TW" altLang="en-US"/>
          </a:p>
        </p:txBody>
      </p:sp>
      <p:sp>
        <p:nvSpPr>
          <p:cNvPr id="11" name="頁尾版面配置區 10">
            <a:extLst>
              <a:ext uri="{FF2B5EF4-FFF2-40B4-BE49-F238E27FC236}">
                <a16:creationId xmlns="" xmlns:a16="http://schemas.microsoft.com/office/drawing/2014/main" id="{60FED6AE-CCBC-4664-B3A5-064CFBB939CD}"/>
              </a:ext>
            </a:extLst>
          </p:cNvPr>
          <p:cNvSpPr>
            <a:spLocks noGrp="1"/>
          </p:cNvSpPr>
          <p:nvPr>
            <p:ph type="ftr" sz="quarter" idx="11"/>
          </p:nvPr>
        </p:nvSpPr>
        <p:spPr/>
        <p:txBody>
          <a:bodyPr/>
          <a:lstStyle/>
          <a:p>
            <a:endParaRPr kumimoji="1" lang="zh-TW" altLang="en-US"/>
          </a:p>
        </p:txBody>
      </p:sp>
      <p:sp>
        <p:nvSpPr>
          <p:cNvPr id="12" name="投影片編號版面配置區 11">
            <a:extLst>
              <a:ext uri="{FF2B5EF4-FFF2-40B4-BE49-F238E27FC236}">
                <a16:creationId xmlns="" xmlns:a16="http://schemas.microsoft.com/office/drawing/2014/main" id="{FA445B87-C075-4F6B-AAC9-043B8649B0B4}"/>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Tree>
    <p:extLst>
      <p:ext uri="{BB962C8B-B14F-4D97-AF65-F5344CB8AC3E}">
        <p14:creationId xmlns:p14="http://schemas.microsoft.com/office/powerpoint/2010/main" val="46158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L">
    <p:spTree>
      <p:nvGrpSpPr>
        <p:cNvPr id="1" name=""/>
        <p:cNvGrpSpPr/>
        <p:nvPr/>
      </p:nvGrpSpPr>
      <p:grpSpPr>
        <a:xfrm>
          <a:off x="0" y="0"/>
          <a:ext cx="0" cy="0"/>
          <a:chOff x="0" y="0"/>
          <a:chExt cx="0" cy="0"/>
        </a:xfrm>
      </p:grpSpPr>
      <p:sp>
        <p:nvSpPr>
          <p:cNvPr id="2" name="標題 1"/>
          <p:cNvSpPr>
            <a:spLocks noGrp="1"/>
          </p:cNvSpPr>
          <p:nvPr>
            <p:ph type="title"/>
          </p:nvPr>
        </p:nvSpPr>
        <p:spPr>
          <a:xfrm>
            <a:off x="971550" y="219191"/>
            <a:ext cx="7200900" cy="562947"/>
          </a:xfrm>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971550" y="1041955"/>
            <a:ext cx="3429000" cy="641350"/>
          </a:xfrm>
        </p:spPr>
        <p:txBody>
          <a:bodyPr rtlCol="0"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a:t>按一下以編輯母片文字樣式</a:t>
            </a:r>
          </a:p>
        </p:txBody>
      </p:sp>
      <p:sp>
        <p:nvSpPr>
          <p:cNvPr id="4" name="內容預留位置 3"/>
          <p:cNvSpPr>
            <a:spLocks noGrp="1"/>
          </p:cNvSpPr>
          <p:nvPr>
            <p:ph sz="half" idx="2"/>
          </p:nvPr>
        </p:nvSpPr>
        <p:spPr>
          <a:xfrm>
            <a:off x="971550" y="1943124"/>
            <a:ext cx="3429000" cy="3848077"/>
          </a:xfrm>
        </p:spPr>
        <p:txBody>
          <a:bodyPr rtlCol="0">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rtl="0"/>
            <a:r>
              <a:rPr lang="zh-TW" altLang="en-US"/>
              <a:t>按一下以編輯母片文字樣式</a:t>
            </a:r>
          </a:p>
        </p:txBody>
      </p:sp>
      <p:sp>
        <p:nvSpPr>
          <p:cNvPr id="5" name="文字預留位置 4"/>
          <p:cNvSpPr>
            <a:spLocks noGrp="1"/>
          </p:cNvSpPr>
          <p:nvPr>
            <p:ph type="body" sz="quarter" idx="3"/>
          </p:nvPr>
        </p:nvSpPr>
        <p:spPr>
          <a:xfrm>
            <a:off x="4743450" y="1041955"/>
            <a:ext cx="3429000" cy="641350"/>
          </a:xfrm>
        </p:spPr>
        <p:txBody>
          <a:bodyPr rtlCol="0"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a:t>按一下以編輯母片文字樣式</a:t>
            </a:r>
          </a:p>
        </p:txBody>
      </p:sp>
      <p:sp>
        <p:nvSpPr>
          <p:cNvPr id="6" name="內容預留位置 5"/>
          <p:cNvSpPr>
            <a:spLocks noGrp="1"/>
          </p:cNvSpPr>
          <p:nvPr>
            <p:ph sz="quarter" idx="4"/>
          </p:nvPr>
        </p:nvSpPr>
        <p:spPr>
          <a:xfrm>
            <a:off x="4743450" y="1943124"/>
            <a:ext cx="3429000" cy="3848077"/>
          </a:xfrm>
        </p:spPr>
        <p:txBody>
          <a:bodyPr rtlCol="0">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rtl="0"/>
            <a:r>
              <a:rPr lang="zh-TW" altLang="en-US"/>
              <a:t>按一下以編輯母片文字樣式</a:t>
            </a:r>
          </a:p>
        </p:txBody>
      </p:sp>
      <p:sp>
        <p:nvSpPr>
          <p:cNvPr id="10" name="日期版面配置區 9">
            <a:extLst>
              <a:ext uri="{FF2B5EF4-FFF2-40B4-BE49-F238E27FC236}">
                <a16:creationId xmlns="" xmlns:a16="http://schemas.microsoft.com/office/drawing/2014/main" id="{C02D5EAA-A490-425E-B2B1-AEE27637BAE4}"/>
              </a:ext>
            </a:extLst>
          </p:cNvPr>
          <p:cNvSpPr>
            <a:spLocks noGrp="1"/>
          </p:cNvSpPr>
          <p:nvPr>
            <p:ph type="dt" sz="half" idx="10"/>
          </p:nvPr>
        </p:nvSpPr>
        <p:spPr/>
        <p:txBody>
          <a:bodyPr/>
          <a:lstStyle/>
          <a:p>
            <a:endParaRPr kumimoji="1" lang="zh-TW" altLang="en-US"/>
          </a:p>
        </p:txBody>
      </p:sp>
      <p:sp>
        <p:nvSpPr>
          <p:cNvPr id="11" name="頁尾版面配置區 10">
            <a:extLst>
              <a:ext uri="{FF2B5EF4-FFF2-40B4-BE49-F238E27FC236}">
                <a16:creationId xmlns="" xmlns:a16="http://schemas.microsoft.com/office/drawing/2014/main" id="{B4437085-97D9-4B4D-BC30-A28AAB2F4243}"/>
              </a:ext>
            </a:extLst>
          </p:cNvPr>
          <p:cNvSpPr>
            <a:spLocks noGrp="1"/>
          </p:cNvSpPr>
          <p:nvPr>
            <p:ph type="ftr" sz="quarter" idx="11"/>
          </p:nvPr>
        </p:nvSpPr>
        <p:spPr/>
        <p:txBody>
          <a:bodyPr/>
          <a:lstStyle/>
          <a:p>
            <a:endParaRPr kumimoji="1" lang="zh-TW" altLang="en-US"/>
          </a:p>
        </p:txBody>
      </p:sp>
      <p:sp>
        <p:nvSpPr>
          <p:cNvPr id="12" name="投影片編號版面配置區 11">
            <a:extLst>
              <a:ext uri="{FF2B5EF4-FFF2-40B4-BE49-F238E27FC236}">
                <a16:creationId xmlns="" xmlns:a16="http://schemas.microsoft.com/office/drawing/2014/main" id="{4B3FEF00-5B2E-4E1E-ACED-5FD20D6A63BA}"/>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Tree>
    <p:extLst>
      <p:ext uri="{BB962C8B-B14F-4D97-AF65-F5344CB8AC3E}">
        <p14:creationId xmlns:p14="http://schemas.microsoft.com/office/powerpoint/2010/main" val="208038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6" name="日期版面配置區 5">
            <a:extLst>
              <a:ext uri="{FF2B5EF4-FFF2-40B4-BE49-F238E27FC236}">
                <a16:creationId xmlns="" xmlns:a16="http://schemas.microsoft.com/office/drawing/2014/main" id="{16FE5DF8-FBA4-4FB9-9549-86A89361275C}"/>
              </a:ext>
            </a:extLst>
          </p:cNvPr>
          <p:cNvSpPr>
            <a:spLocks noGrp="1"/>
          </p:cNvSpPr>
          <p:nvPr>
            <p:ph type="dt" sz="half" idx="10"/>
          </p:nvPr>
        </p:nvSpPr>
        <p:spPr/>
        <p:txBody>
          <a:bodyPr/>
          <a:lstStyle/>
          <a:p>
            <a:endParaRPr kumimoji="1" lang="zh-TW" altLang="en-US"/>
          </a:p>
        </p:txBody>
      </p:sp>
      <p:sp>
        <p:nvSpPr>
          <p:cNvPr id="7" name="頁尾版面配置區 6">
            <a:extLst>
              <a:ext uri="{FF2B5EF4-FFF2-40B4-BE49-F238E27FC236}">
                <a16:creationId xmlns="" xmlns:a16="http://schemas.microsoft.com/office/drawing/2014/main" id="{ADCB2C90-94A4-4A9B-BB2F-F9F0F3135B7F}"/>
              </a:ext>
            </a:extLst>
          </p:cNvPr>
          <p:cNvSpPr>
            <a:spLocks noGrp="1"/>
          </p:cNvSpPr>
          <p:nvPr>
            <p:ph type="ftr" sz="quarter" idx="11"/>
          </p:nvPr>
        </p:nvSpPr>
        <p:spPr/>
        <p:txBody>
          <a:bodyPr/>
          <a:lstStyle/>
          <a:p>
            <a:endParaRPr kumimoji="1" lang="zh-TW" altLang="en-US"/>
          </a:p>
        </p:txBody>
      </p:sp>
      <p:sp>
        <p:nvSpPr>
          <p:cNvPr id="8" name="投影片編號版面配置區 7">
            <a:extLst>
              <a:ext uri="{FF2B5EF4-FFF2-40B4-BE49-F238E27FC236}">
                <a16:creationId xmlns="" xmlns:a16="http://schemas.microsoft.com/office/drawing/2014/main" id="{7D22C828-D50E-4FFE-A37C-7E3942C5DB06}"/>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Tree>
    <p:extLst>
      <p:ext uri="{BB962C8B-B14F-4D97-AF65-F5344CB8AC3E}">
        <p14:creationId xmlns:p14="http://schemas.microsoft.com/office/powerpoint/2010/main" val="187976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只有標題_L">
    <p:spTree>
      <p:nvGrpSpPr>
        <p:cNvPr id="1" name=""/>
        <p:cNvGrpSpPr/>
        <p:nvPr/>
      </p:nvGrpSpPr>
      <p:grpSpPr>
        <a:xfrm>
          <a:off x="0" y="0"/>
          <a:ext cx="0" cy="0"/>
          <a:chOff x="0" y="0"/>
          <a:chExt cx="0" cy="0"/>
        </a:xfrm>
      </p:grpSpPr>
      <p:sp>
        <p:nvSpPr>
          <p:cNvPr id="6" name="日期版面配置區 5">
            <a:extLst>
              <a:ext uri="{FF2B5EF4-FFF2-40B4-BE49-F238E27FC236}">
                <a16:creationId xmlns="" xmlns:a16="http://schemas.microsoft.com/office/drawing/2014/main" id="{16FE5DF8-FBA4-4FB9-9549-86A89361275C}"/>
              </a:ext>
            </a:extLst>
          </p:cNvPr>
          <p:cNvSpPr>
            <a:spLocks noGrp="1"/>
          </p:cNvSpPr>
          <p:nvPr>
            <p:ph type="dt" sz="half" idx="10"/>
          </p:nvPr>
        </p:nvSpPr>
        <p:spPr/>
        <p:txBody>
          <a:bodyPr/>
          <a:lstStyle/>
          <a:p>
            <a:endParaRPr kumimoji="1" lang="zh-TW" altLang="en-US"/>
          </a:p>
        </p:txBody>
      </p:sp>
      <p:sp>
        <p:nvSpPr>
          <p:cNvPr id="7" name="頁尾版面配置區 6">
            <a:extLst>
              <a:ext uri="{FF2B5EF4-FFF2-40B4-BE49-F238E27FC236}">
                <a16:creationId xmlns="" xmlns:a16="http://schemas.microsoft.com/office/drawing/2014/main" id="{ADCB2C90-94A4-4A9B-BB2F-F9F0F3135B7F}"/>
              </a:ext>
            </a:extLst>
          </p:cNvPr>
          <p:cNvSpPr>
            <a:spLocks noGrp="1"/>
          </p:cNvSpPr>
          <p:nvPr>
            <p:ph type="ftr" sz="quarter" idx="11"/>
          </p:nvPr>
        </p:nvSpPr>
        <p:spPr/>
        <p:txBody>
          <a:bodyPr/>
          <a:lstStyle/>
          <a:p>
            <a:endParaRPr kumimoji="1" lang="zh-TW" altLang="en-US"/>
          </a:p>
        </p:txBody>
      </p:sp>
      <p:sp>
        <p:nvSpPr>
          <p:cNvPr id="8" name="投影片編號版面配置區 7">
            <a:extLst>
              <a:ext uri="{FF2B5EF4-FFF2-40B4-BE49-F238E27FC236}">
                <a16:creationId xmlns="" xmlns:a16="http://schemas.microsoft.com/office/drawing/2014/main" id="{7D22C828-D50E-4FFE-A37C-7E3942C5DB06}"/>
              </a:ext>
            </a:extLst>
          </p:cNvPr>
          <p:cNvSpPr>
            <a:spLocks noGrp="1"/>
          </p:cNvSpPr>
          <p:nvPr>
            <p:ph type="sldNum" sz="quarter" idx="12"/>
          </p:nvPr>
        </p:nvSpPr>
        <p:spPr/>
        <p:txBody>
          <a:bodyPr/>
          <a:lstStyle/>
          <a:p>
            <a:fld id="{0C932019-1518-D642-98C9-E4D235928CB4}" type="slidenum">
              <a:rPr kumimoji="1" lang="zh-TW" altLang="en-US" smtClean="0"/>
              <a:t>‹#›</a:t>
            </a:fld>
            <a:endParaRPr kumimoji="1" lang="zh-TW" altLang="en-US"/>
          </a:p>
        </p:txBody>
      </p:sp>
      <p:sp>
        <p:nvSpPr>
          <p:cNvPr id="9" name="標題 1">
            <a:extLst>
              <a:ext uri="{FF2B5EF4-FFF2-40B4-BE49-F238E27FC236}">
                <a16:creationId xmlns="" xmlns:a16="http://schemas.microsoft.com/office/drawing/2014/main" id="{81690511-574D-4873-BB53-A1731152E9F3}"/>
              </a:ext>
            </a:extLst>
          </p:cNvPr>
          <p:cNvSpPr>
            <a:spLocks noGrp="1"/>
          </p:cNvSpPr>
          <p:nvPr>
            <p:ph type="title"/>
          </p:nvPr>
        </p:nvSpPr>
        <p:spPr>
          <a:xfrm>
            <a:off x="971550" y="219190"/>
            <a:ext cx="7200900" cy="562947"/>
          </a:xfrm>
        </p:spPr>
        <p:txBody>
          <a:bodyPr rtlCol="0"/>
          <a:lstStyle/>
          <a:p>
            <a:pPr rtl="0"/>
            <a:r>
              <a:rPr lang="zh-TW" altLang="en-US"/>
              <a:t>按一下以編輯母片標題樣式</a:t>
            </a:r>
            <a:endParaRPr lang="zh-TW" altLang="en-US" dirty="0"/>
          </a:p>
        </p:txBody>
      </p:sp>
    </p:spTree>
    <p:extLst>
      <p:ext uri="{BB962C8B-B14F-4D97-AF65-F5344CB8AC3E}">
        <p14:creationId xmlns:p14="http://schemas.microsoft.com/office/powerpoint/2010/main" val="12391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群組 95"/>
          <p:cNvGrpSpPr/>
          <p:nvPr/>
        </p:nvGrpSpPr>
        <p:grpSpPr bwMode="hidden">
          <a:xfrm>
            <a:off x="-1" y="0"/>
            <a:ext cx="9144002" cy="6858000"/>
            <a:chOff x="-1" y="0"/>
            <a:chExt cx="12192002" cy="6858000"/>
          </a:xfrm>
        </p:grpSpPr>
        <p:cxnSp>
          <p:nvCxnSpPr>
            <p:cNvPr id="97" name="直線接點​​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群組 112"/>
            <p:cNvGrpSpPr/>
            <p:nvPr/>
          </p:nvGrpSpPr>
          <p:grpSpPr bwMode="hidden">
            <a:xfrm>
              <a:off x="-1" y="0"/>
              <a:ext cx="12192001" cy="6858000"/>
              <a:chOff x="-1" y="0"/>
              <a:chExt cx="12192001" cy="6858000"/>
            </a:xfrm>
          </p:grpSpPr>
          <p:cxnSp>
            <p:nvCxnSpPr>
              <p:cNvPr id="131" name="直線接點​​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直線接點​​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群組 135"/>
              <p:cNvGrpSpPr/>
              <p:nvPr/>
            </p:nvGrpSpPr>
            <p:grpSpPr bwMode="hidden">
              <a:xfrm>
                <a:off x="6327885" y="0"/>
                <a:ext cx="5864115" cy="5898673"/>
                <a:chOff x="6327885" y="0"/>
                <a:chExt cx="5864115" cy="5898673"/>
              </a:xfrm>
            </p:grpSpPr>
            <p:cxnSp>
              <p:nvCxnSpPr>
                <p:cNvPr id="142" name="直線接點​​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直線接點​​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直線接點​​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p:nvGrpSpPr>
          <p:grpSpPr bwMode="hidden">
            <a:xfrm flipH="1">
              <a:off x="0" y="0"/>
              <a:ext cx="12192001" cy="6858000"/>
              <a:chOff x="-1" y="0"/>
              <a:chExt cx="12192001" cy="6858000"/>
            </a:xfrm>
          </p:grpSpPr>
          <p:cxnSp>
            <p:nvCxnSpPr>
              <p:cNvPr id="115" name="直線接點​​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群組 119"/>
              <p:cNvGrpSpPr/>
              <p:nvPr/>
            </p:nvGrpSpPr>
            <p:grpSpPr bwMode="hidden">
              <a:xfrm>
                <a:off x="6327885" y="0"/>
                <a:ext cx="5864115" cy="5898673"/>
                <a:chOff x="6327885" y="0"/>
                <a:chExt cx="5864115" cy="5898673"/>
              </a:xfrm>
            </p:grpSpPr>
            <p:cxnSp>
              <p:nvCxnSpPr>
                <p:cNvPr id="126" name="直線接點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直線接點​​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直線接點​​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預留位置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971550" y="1981201"/>
            <a:ext cx="7200900" cy="4215546"/>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cxnSp>
        <p:nvCxnSpPr>
          <p:cNvPr id="148" name="直線接點​​ 147"/>
          <p:cNvCxnSpPr/>
          <p:nvPr/>
        </p:nvCxnSpPr>
        <p:spPr>
          <a:xfrm>
            <a:off x="457200" y="6353356"/>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頁尾預留位置 4"/>
          <p:cNvSpPr>
            <a:spLocks noGrp="1"/>
          </p:cNvSpPr>
          <p:nvPr>
            <p:ph type="ftr" sz="quarter" idx="3"/>
          </p:nvPr>
        </p:nvSpPr>
        <p:spPr>
          <a:xfrm>
            <a:off x="457201" y="6479457"/>
            <a:ext cx="4596023" cy="222436"/>
          </a:xfrm>
          <a:prstGeom prst="rect">
            <a:avLst/>
          </a:prstGeom>
        </p:spPr>
        <p:txBody>
          <a:bodyPr vert="horz" lIns="91440" tIns="45720" rIns="91440" bIns="45720" rtlCol="0" anchor="ctr"/>
          <a:lstStyle>
            <a:lvl1pPr algn="l">
              <a:defRPr sz="825">
                <a:solidFill>
                  <a:schemeClr val="accent1"/>
                </a:solidFill>
                <a:latin typeface="+mj-ea"/>
                <a:ea typeface="+mj-ea"/>
              </a:defRPr>
            </a:lvl1pPr>
          </a:lstStyle>
          <a:p>
            <a:endParaRPr kumimoji="1" lang="zh-TW" altLang="en-US"/>
          </a:p>
        </p:txBody>
      </p:sp>
      <p:sp>
        <p:nvSpPr>
          <p:cNvPr id="4" name="日期預留位置 3"/>
          <p:cNvSpPr>
            <a:spLocks noGrp="1"/>
          </p:cNvSpPr>
          <p:nvPr>
            <p:ph type="dt" sz="half" idx="2"/>
          </p:nvPr>
        </p:nvSpPr>
        <p:spPr>
          <a:xfrm>
            <a:off x="6744538" y="6479457"/>
            <a:ext cx="950453" cy="222436"/>
          </a:xfrm>
          <a:prstGeom prst="rect">
            <a:avLst/>
          </a:prstGeom>
        </p:spPr>
        <p:txBody>
          <a:bodyPr vert="horz" lIns="91440" tIns="45720" rIns="91440" bIns="45720" rtlCol="0" anchor="ctr"/>
          <a:lstStyle>
            <a:lvl1pPr algn="r">
              <a:defRPr sz="825">
                <a:solidFill>
                  <a:schemeClr val="tx1">
                    <a:lumMod val="90000"/>
                    <a:lumOff val="10000"/>
                  </a:schemeClr>
                </a:solidFill>
                <a:latin typeface="+mn-ea"/>
                <a:ea typeface="+mn-ea"/>
              </a:defRPr>
            </a:lvl1pPr>
          </a:lstStyle>
          <a:p>
            <a:endParaRPr kumimoji="1" lang="zh-TW" altLang="en-US"/>
          </a:p>
        </p:txBody>
      </p:sp>
      <p:sp>
        <p:nvSpPr>
          <p:cNvPr id="6" name="投影片編號預留位置 5"/>
          <p:cNvSpPr>
            <a:spLocks noGrp="1"/>
          </p:cNvSpPr>
          <p:nvPr>
            <p:ph type="sldNum" sz="quarter" idx="4"/>
          </p:nvPr>
        </p:nvSpPr>
        <p:spPr>
          <a:xfrm>
            <a:off x="7998983" y="6479457"/>
            <a:ext cx="689162" cy="222436"/>
          </a:xfrm>
          <a:prstGeom prst="rect">
            <a:avLst/>
          </a:prstGeom>
        </p:spPr>
        <p:txBody>
          <a:bodyPr vert="horz" lIns="91440" tIns="45720" rIns="91440" bIns="45720" rtlCol="0" anchor="ctr"/>
          <a:lstStyle>
            <a:lvl1pPr algn="r">
              <a:defRPr sz="825">
                <a:solidFill>
                  <a:schemeClr val="tx1">
                    <a:lumMod val="90000"/>
                    <a:lumOff val="10000"/>
                  </a:schemeClr>
                </a:solidFill>
                <a:latin typeface="+mn-ea"/>
                <a:ea typeface="+mn-ea"/>
              </a:defRPr>
            </a:lvl1pPr>
          </a:lstStyle>
          <a:p>
            <a:fld id="{0C932019-1518-D642-98C9-E4D235928CB4}" type="slidenum">
              <a:rPr kumimoji="1" lang="zh-TW" altLang="en-US" smtClean="0"/>
              <a:t>‹#›</a:t>
            </a:fld>
            <a:endParaRPr kumimoji="1" lang="zh-TW" altLang="en-US"/>
          </a:p>
        </p:txBody>
      </p:sp>
      <p:grpSp>
        <p:nvGrpSpPr>
          <p:cNvPr id="59" name="群組 58">
            <a:extLst>
              <a:ext uri="{FF2B5EF4-FFF2-40B4-BE49-F238E27FC236}">
                <a16:creationId xmlns="" xmlns:a16="http://schemas.microsoft.com/office/drawing/2014/main" id="{97D05776-E51A-4032-8EC1-88BE68E6131D}"/>
              </a:ext>
            </a:extLst>
          </p:cNvPr>
          <p:cNvGrpSpPr/>
          <p:nvPr/>
        </p:nvGrpSpPr>
        <p:grpSpPr bwMode="hidden">
          <a:xfrm>
            <a:off x="-1" y="0"/>
            <a:ext cx="9144002" cy="6858000"/>
            <a:chOff x="-1" y="0"/>
            <a:chExt cx="12192002" cy="6858000"/>
          </a:xfrm>
        </p:grpSpPr>
        <p:cxnSp>
          <p:nvCxnSpPr>
            <p:cNvPr id="60" name="直線接點 59">
              <a:extLst>
                <a:ext uri="{FF2B5EF4-FFF2-40B4-BE49-F238E27FC236}">
                  <a16:creationId xmlns="" xmlns:a16="http://schemas.microsoft.com/office/drawing/2014/main" id="{5C0C2AEC-C676-4DF6-A946-FF44760CEB40}"/>
                </a:ext>
              </a:extLst>
            </p:cNvPr>
            <p:cNvCxnSpPr/>
            <p:nvPr/>
          </p:nvCxnSpPr>
          <p:spPr bwMode="hidden">
            <a:xfrm>
              <a:off x="610194"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 xmlns:a16="http://schemas.microsoft.com/office/drawing/2014/main" id="{4E98891D-FC3D-42BC-993C-69F2EAC63E67}"/>
                </a:ext>
              </a:extLst>
            </p:cNvPr>
            <p:cNvCxnSpPr/>
            <p:nvPr/>
          </p:nvCxnSpPr>
          <p:spPr bwMode="hidden">
            <a:xfrm>
              <a:off x="1829332"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 xmlns:a16="http://schemas.microsoft.com/office/drawing/2014/main" id="{0281838C-4008-4676-BAE8-FB6D184F142E}"/>
                </a:ext>
              </a:extLst>
            </p:cNvPr>
            <p:cNvCxnSpPr/>
            <p:nvPr/>
          </p:nvCxnSpPr>
          <p:spPr bwMode="hidden">
            <a:xfrm>
              <a:off x="3048470"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 xmlns:a16="http://schemas.microsoft.com/office/drawing/2014/main" id="{A9400D88-9815-4B01-9464-7079715949D0}"/>
                </a:ext>
              </a:extLst>
            </p:cNvPr>
            <p:cNvCxnSpPr/>
            <p:nvPr/>
          </p:nvCxnSpPr>
          <p:spPr bwMode="hidden">
            <a:xfrm>
              <a:off x="4267608"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 xmlns:a16="http://schemas.microsoft.com/office/drawing/2014/main" id="{6F3F775F-B541-4E11-B565-7DF6BA1B3EFF}"/>
                </a:ext>
              </a:extLst>
            </p:cNvPr>
            <p:cNvCxnSpPr/>
            <p:nvPr/>
          </p:nvCxnSpPr>
          <p:spPr bwMode="hidden">
            <a:xfrm>
              <a:off x="5486746"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 xmlns:a16="http://schemas.microsoft.com/office/drawing/2014/main" id="{F9B07E19-2E92-43DE-81B2-FF0BA1C8D10C}"/>
                </a:ext>
              </a:extLst>
            </p:cNvPr>
            <p:cNvCxnSpPr/>
            <p:nvPr/>
          </p:nvCxnSpPr>
          <p:spPr bwMode="hidden">
            <a:xfrm>
              <a:off x="6705884"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 xmlns:a16="http://schemas.microsoft.com/office/drawing/2014/main" id="{A9FBC79B-D50D-4982-9CB2-011F5098F8E4}"/>
                </a:ext>
              </a:extLst>
            </p:cNvPr>
            <p:cNvCxnSpPr/>
            <p:nvPr/>
          </p:nvCxnSpPr>
          <p:spPr bwMode="hidden">
            <a:xfrm>
              <a:off x="7925022"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 xmlns:a16="http://schemas.microsoft.com/office/drawing/2014/main" id="{A81F3A14-6A7F-45D4-A6EB-07A5E637B9EE}"/>
                </a:ext>
              </a:extLst>
            </p:cNvPr>
            <p:cNvCxnSpPr/>
            <p:nvPr/>
          </p:nvCxnSpPr>
          <p:spPr bwMode="hidden">
            <a:xfrm>
              <a:off x="9144160"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 xmlns:a16="http://schemas.microsoft.com/office/drawing/2014/main" id="{DAF7B4C2-595E-4F32-848A-5DD4069ED88D}"/>
                </a:ext>
              </a:extLst>
            </p:cNvPr>
            <p:cNvCxnSpPr/>
            <p:nvPr/>
          </p:nvCxnSpPr>
          <p:spPr bwMode="hidden">
            <a:xfrm>
              <a:off x="10363298"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 xmlns:a16="http://schemas.microsoft.com/office/drawing/2014/main" id="{2719C7B5-DEF4-4A0E-B152-81DA1C78C97A}"/>
                </a:ext>
              </a:extLst>
            </p:cNvPr>
            <p:cNvCxnSpPr/>
            <p:nvPr/>
          </p:nvCxnSpPr>
          <p:spPr bwMode="hidden">
            <a:xfrm>
              <a:off x="11582436" y="0"/>
              <a:ext cx="0"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 xmlns:a16="http://schemas.microsoft.com/office/drawing/2014/main" id="{71759896-07C8-48B1-86B4-B7748C805635}"/>
                </a:ext>
              </a:extLst>
            </p:cNvPr>
            <p:cNvCxnSpPr/>
            <p:nvPr/>
          </p:nvCxnSpPr>
          <p:spPr bwMode="hidden">
            <a:xfrm>
              <a:off x="2819" y="386485"/>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 xmlns:a16="http://schemas.microsoft.com/office/drawing/2014/main" id="{5FA01125-5E08-4033-A079-A474AAF16B7B}"/>
                </a:ext>
              </a:extLst>
            </p:cNvPr>
            <p:cNvCxnSpPr/>
            <p:nvPr/>
          </p:nvCxnSpPr>
          <p:spPr bwMode="hidden">
            <a:xfrm>
              <a:off x="2819" y="1611181"/>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 xmlns:a16="http://schemas.microsoft.com/office/drawing/2014/main" id="{69192647-FD4A-477E-8B9E-1A371D2181E9}"/>
                </a:ext>
              </a:extLst>
            </p:cNvPr>
            <p:cNvCxnSpPr/>
            <p:nvPr/>
          </p:nvCxnSpPr>
          <p:spPr bwMode="hidden">
            <a:xfrm>
              <a:off x="2819" y="2835877"/>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 xmlns:a16="http://schemas.microsoft.com/office/drawing/2014/main" id="{E71D91F0-3138-4F2D-838D-3F0D4DD3B8EA}"/>
                </a:ext>
              </a:extLst>
            </p:cNvPr>
            <p:cNvCxnSpPr/>
            <p:nvPr/>
          </p:nvCxnSpPr>
          <p:spPr bwMode="hidden">
            <a:xfrm>
              <a:off x="2819" y="4060573"/>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4" name="直線接點 73">
              <a:extLst>
                <a:ext uri="{FF2B5EF4-FFF2-40B4-BE49-F238E27FC236}">
                  <a16:creationId xmlns="" xmlns:a16="http://schemas.microsoft.com/office/drawing/2014/main" id="{552C490A-B78B-4F09-A87C-F3116FD08D2F}"/>
                </a:ext>
              </a:extLst>
            </p:cNvPr>
            <p:cNvCxnSpPr/>
            <p:nvPr/>
          </p:nvCxnSpPr>
          <p:spPr bwMode="hidden">
            <a:xfrm>
              <a:off x="2819" y="5285269"/>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5" name="直線接點 74">
              <a:extLst>
                <a:ext uri="{FF2B5EF4-FFF2-40B4-BE49-F238E27FC236}">
                  <a16:creationId xmlns="" xmlns:a16="http://schemas.microsoft.com/office/drawing/2014/main" id="{4606293C-597F-4230-9F6A-481F7675ED8D}"/>
                </a:ext>
              </a:extLst>
            </p:cNvPr>
            <p:cNvCxnSpPr/>
            <p:nvPr/>
          </p:nvCxnSpPr>
          <p:spPr bwMode="hidden">
            <a:xfrm>
              <a:off x="2819" y="6509965"/>
              <a:ext cx="12188952" cy="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76" name="群組 75">
              <a:extLst>
                <a:ext uri="{FF2B5EF4-FFF2-40B4-BE49-F238E27FC236}">
                  <a16:creationId xmlns="" xmlns:a16="http://schemas.microsoft.com/office/drawing/2014/main" id="{5FE574F8-91D2-4FA1-841C-1B7C59032101}"/>
                </a:ext>
              </a:extLst>
            </p:cNvPr>
            <p:cNvGrpSpPr/>
            <p:nvPr/>
          </p:nvGrpSpPr>
          <p:grpSpPr bwMode="hidden">
            <a:xfrm>
              <a:off x="-1" y="0"/>
              <a:ext cx="12192001" cy="6858000"/>
              <a:chOff x="-1" y="0"/>
              <a:chExt cx="12192001" cy="6858000"/>
            </a:xfrm>
          </p:grpSpPr>
          <p:cxnSp>
            <p:nvCxnSpPr>
              <p:cNvPr id="94" name="直線接點 93">
                <a:extLst>
                  <a:ext uri="{FF2B5EF4-FFF2-40B4-BE49-F238E27FC236}">
                    <a16:creationId xmlns="" xmlns:a16="http://schemas.microsoft.com/office/drawing/2014/main" id="{BE4FC304-04E2-4FE1-A21E-53110FF2434F}"/>
                  </a:ext>
                </a:extLst>
              </p:cNvPr>
              <p:cNvCxnSpPr/>
              <p:nvPr/>
            </p:nvCxnSpPr>
            <p:spPr bwMode="hidden">
              <a:xfrm>
                <a:off x="225425"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 xmlns:a16="http://schemas.microsoft.com/office/drawing/2014/main" id="{EC79FE18-1BEF-406E-80F9-8D3EB0E5F3EF}"/>
                  </a:ext>
                </a:extLst>
              </p:cNvPr>
              <p:cNvCxnSpPr/>
              <p:nvPr/>
            </p:nvCxnSpPr>
            <p:spPr bwMode="hidden">
              <a:xfrm>
                <a:off x="1449154"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47" name="直線接點 146">
                <a:extLst>
                  <a:ext uri="{FF2B5EF4-FFF2-40B4-BE49-F238E27FC236}">
                    <a16:creationId xmlns="" xmlns:a16="http://schemas.microsoft.com/office/drawing/2014/main" id="{951401BD-692D-4200-A682-C8B22AF51BBC}"/>
                  </a:ext>
                </a:extLst>
              </p:cNvPr>
              <p:cNvCxnSpPr/>
              <p:nvPr/>
            </p:nvCxnSpPr>
            <p:spPr bwMode="hidden">
              <a:xfrm>
                <a:off x="266598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49" name="直線接點 148">
                <a:extLst>
                  <a:ext uri="{FF2B5EF4-FFF2-40B4-BE49-F238E27FC236}">
                    <a16:creationId xmlns="" xmlns:a16="http://schemas.microsoft.com/office/drawing/2014/main" id="{4D181B40-8C23-4C2D-A8E4-5A39C160BB44}"/>
                  </a:ext>
                </a:extLst>
              </p:cNvPr>
              <p:cNvCxnSpPr/>
              <p:nvPr/>
            </p:nvCxnSpPr>
            <p:spPr bwMode="hidden">
              <a:xfrm>
                <a:off x="3885119"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50" name="直線接點 149">
                <a:extLst>
                  <a:ext uri="{FF2B5EF4-FFF2-40B4-BE49-F238E27FC236}">
                    <a16:creationId xmlns="" xmlns:a16="http://schemas.microsoft.com/office/drawing/2014/main" id="{CBC3D987-5490-4421-B35D-87350F192DCD}"/>
                  </a:ext>
                </a:extLst>
              </p:cNvPr>
              <p:cNvCxnSpPr/>
              <p:nvPr/>
            </p:nvCxnSpPr>
            <p:spPr bwMode="hidden">
              <a:xfrm>
                <a:off x="510650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151" name="群組 150">
                <a:extLst>
                  <a:ext uri="{FF2B5EF4-FFF2-40B4-BE49-F238E27FC236}">
                    <a16:creationId xmlns="" xmlns:a16="http://schemas.microsoft.com/office/drawing/2014/main" id="{981B8997-B7BB-4A46-B5A4-0CC9E74F694F}"/>
                  </a:ext>
                </a:extLst>
              </p:cNvPr>
              <p:cNvGrpSpPr/>
              <p:nvPr/>
            </p:nvGrpSpPr>
            <p:grpSpPr bwMode="hidden">
              <a:xfrm>
                <a:off x="6327885" y="0"/>
                <a:ext cx="5864115" cy="5898673"/>
                <a:chOff x="6327885" y="0"/>
                <a:chExt cx="5864115" cy="5898673"/>
              </a:xfrm>
            </p:grpSpPr>
            <p:cxnSp>
              <p:nvCxnSpPr>
                <p:cNvPr id="157" name="直線接點 156">
                  <a:extLst>
                    <a:ext uri="{FF2B5EF4-FFF2-40B4-BE49-F238E27FC236}">
                      <a16:creationId xmlns="" xmlns:a16="http://schemas.microsoft.com/office/drawing/2014/main" id="{55B9DB5B-77DB-4645-981A-53C1FCC317DB}"/>
                    </a:ext>
                  </a:extLst>
                </p:cNvPr>
                <p:cNvCxnSpPr/>
                <p:nvPr/>
              </p:nvCxnSpPr>
              <p:spPr bwMode="hidden">
                <a:xfrm>
                  <a:off x="6327885" y="0"/>
                  <a:ext cx="5864115" cy="5898673"/>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58" name="直線接點 157">
                  <a:extLst>
                    <a:ext uri="{FF2B5EF4-FFF2-40B4-BE49-F238E27FC236}">
                      <a16:creationId xmlns="" xmlns:a16="http://schemas.microsoft.com/office/drawing/2014/main" id="{2ADFD231-1F89-41BC-B72E-686121FB0139}"/>
                    </a:ext>
                  </a:extLst>
                </p:cNvPr>
                <p:cNvCxnSpPr/>
                <p:nvPr/>
              </p:nvCxnSpPr>
              <p:spPr bwMode="hidden">
                <a:xfrm>
                  <a:off x="7549268" y="0"/>
                  <a:ext cx="4642732" cy="467242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59" name="直線接點 158">
                  <a:extLst>
                    <a:ext uri="{FF2B5EF4-FFF2-40B4-BE49-F238E27FC236}">
                      <a16:creationId xmlns="" xmlns:a16="http://schemas.microsoft.com/office/drawing/2014/main" id="{874D3580-76BE-452D-8D99-DA41E0C8E756}"/>
                    </a:ext>
                  </a:extLst>
                </p:cNvPr>
                <p:cNvCxnSpPr/>
                <p:nvPr/>
              </p:nvCxnSpPr>
              <p:spPr bwMode="hidden">
                <a:xfrm>
                  <a:off x="8772997" y="0"/>
                  <a:ext cx="3419003" cy="34567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60" name="直線接點 159">
                  <a:extLst>
                    <a:ext uri="{FF2B5EF4-FFF2-40B4-BE49-F238E27FC236}">
                      <a16:creationId xmlns="" xmlns:a16="http://schemas.microsoft.com/office/drawing/2014/main" id="{715F76AF-16C8-4FAC-AC91-C4C6C94E1D9C}"/>
                    </a:ext>
                  </a:extLst>
                </p:cNvPr>
                <p:cNvCxnSpPr/>
                <p:nvPr/>
              </p:nvCxnSpPr>
              <p:spPr bwMode="hidden">
                <a:xfrm>
                  <a:off x="9982200" y="0"/>
                  <a:ext cx="2209800" cy="222646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61" name="直線接點 160">
                  <a:extLst>
                    <a:ext uri="{FF2B5EF4-FFF2-40B4-BE49-F238E27FC236}">
                      <a16:creationId xmlns="" xmlns:a16="http://schemas.microsoft.com/office/drawing/2014/main" id="{61B8AA76-D9D8-4E3B-9BE8-53B75D6C57C0}"/>
                    </a:ext>
                  </a:extLst>
                </p:cNvPr>
                <p:cNvCxnSpPr/>
                <p:nvPr/>
              </p:nvCxnSpPr>
              <p:spPr bwMode="hidden">
                <a:xfrm>
                  <a:off x="11199019" y="0"/>
                  <a:ext cx="992981" cy="1002506"/>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152" name="直線接點 151">
                <a:extLst>
                  <a:ext uri="{FF2B5EF4-FFF2-40B4-BE49-F238E27FC236}">
                    <a16:creationId xmlns="" xmlns:a16="http://schemas.microsoft.com/office/drawing/2014/main" id="{390AA319-F510-43C7-AC7C-E29A63422225}"/>
                  </a:ext>
                </a:extLst>
              </p:cNvPr>
              <p:cNvCxnSpPr/>
              <p:nvPr/>
            </p:nvCxnSpPr>
            <p:spPr bwMode="hidden">
              <a:xfrm flipH="1" flipV="1">
                <a:off x="-1" y="1012053"/>
                <a:ext cx="5828811" cy="58459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53" name="直線接點 152">
                <a:extLst>
                  <a:ext uri="{FF2B5EF4-FFF2-40B4-BE49-F238E27FC236}">
                    <a16:creationId xmlns="" xmlns:a16="http://schemas.microsoft.com/office/drawing/2014/main" id="{7785CF1A-E9CC-4DBC-9A9D-88BA4B6D700F}"/>
                  </a:ext>
                </a:extLst>
              </p:cNvPr>
              <p:cNvCxnSpPr/>
              <p:nvPr/>
            </p:nvCxnSpPr>
            <p:spPr bwMode="hidden">
              <a:xfrm flipH="1" flipV="1">
                <a:off x="-1" y="2227340"/>
                <a:ext cx="4614781" cy="4630658"/>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54" name="直線接點 153">
                <a:extLst>
                  <a:ext uri="{FF2B5EF4-FFF2-40B4-BE49-F238E27FC236}">
                    <a16:creationId xmlns="" xmlns:a16="http://schemas.microsoft.com/office/drawing/2014/main" id="{626AF8FF-EB9E-486D-BF0F-A25AB1FEED24}"/>
                  </a:ext>
                </a:extLst>
              </p:cNvPr>
              <p:cNvCxnSpPr/>
              <p:nvPr/>
            </p:nvCxnSpPr>
            <p:spPr bwMode="hidden">
              <a:xfrm flipH="1" flipV="1">
                <a:off x="-1" y="3432149"/>
                <a:ext cx="3398419" cy="34258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55" name="直線接點 154">
                <a:extLst>
                  <a:ext uri="{FF2B5EF4-FFF2-40B4-BE49-F238E27FC236}">
                    <a16:creationId xmlns="" xmlns:a16="http://schemas.microsoft.com/office/drawing/2014/main" id="{F044CAA2-3112-426D-9538-5CF39120F810}"/>
                  </a:ext>
                </a:extLst>
              </p:cNvPr>
              <p:cNvCxnSpPr/>
              <p:nvPr/>
            </p:nvCxnSpPr>
            <p:spPr bwMode="hidden">
              <a:xfrm flipH="1" flipV="1">
                <a:off x="-1" y="4651431"/>
                <a:ext cx="2196496" cy="2206567"/>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156" name="直線接點 155">
                <a:extLst>
                  <a:ext uri="{FF2B5EF4-FFF2-40B4-BE49-F238E27FC236}">
                    <a16:creationId xmlns="" xmlns:a16="http://schemas.microsoft.com/office/drawing/2014/main" id="{CE9A2D81-FE65-4137-A369-0D8554A280D1}"/>
                  </a:ext>
                </a:extLst>
              </p:cNvPr>
              <p:cNvCxnSpPr/>
              <p:nvPr/>
            </p:nvCxnSpPr>
            <p:spPr bwMode="hidden">
              <a:xfrm flipH="1" flipV="1">
                <a:off x="-1" y="5864453"/>
                <a:ext cx="987003" cy="9935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grpSp>
          <p:nvGrpSpPr>
            <p:cNvPr id="77" name="群組 76">
              <a:extLst>
                <a:ext uri="{FF2B5EF4-FFF2-40B4-BE49-F238E27FC236}">
                  <a16:creationId xmlns="" xmlns:a16="http://schemas.microsoft.com/office/drawing/2014/main" id="{2F964B0C-9E95-4797-B280-942E4C23D909}"/>
                </a:ext>
              </a:extLst>
            </p:cNvPr>
            <p:cNvGrpSpPr/>
            <p:nvPr/>
          </p:nvGrpSpPr>
          <p:grpSpPr bwMode="hidden">
            <a:xfrm flipH="1">
              <a:off x="0" y="0"/>
              <a:ext cx="12192001" cy="6858000"/>
              <a:chOff x="-1" y="0"/>
              <a:chExt cx="12192001" cy="6858000"/>
            </a:xfrm>
          </p:grpSpPr>
          <p:cxnSp>
            <p:nvCxnSpPr>
              <p:cNvPr id="78" name="直線接點 77">
                <a:extLst>
                  <a:ext uri="{FF2B5EF4-FFF2-40B4-BE49-F238E27FC236}">
                    <a16:creationId xmlns="" xmlns:a16="http://schemas.microsoft.com/office/drawing/2014/main" id="{80DDAB93-C619-4E8F-B460-7195136AA1D9}"/>
                  </a:ext>
                </a:extLst>
              </p:cNvPr>
              <p:cNvCxnSpPr/>
              <p:nvPr/>
            </p:nvCxnSpPr>
            <p:spPr bwMode="hidden">
              <a:xfrm>
                <a:off x="225425"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a:extLst>
                  <a:ext uri="{FF2B5EF4-FFF2-40B4-BE49-F238E27FC236}">
                    <a16:creationId xmlns="" xmlns:a16="http://schemas.microsoft.com/office/drawing/2014/main" id="{62A8435A-C722-41BC-BBE3-8A762C8C664C}"/>
                  </a:ext>
                </a:extLst>
              </p:cNvPr>
              <p:cNvCxnSpPr/>
              <p:nvPr/>
            </p:nvCxnSpPr>
            <p:spPr bwMode="hidden">
              <a:xfrm>
                <a:off x="1449154"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 xmlns:a16="http://schemas.microsoft.com/office/drawing/2014/main" id="{8E81E75E-8C8C-411D-B6D4-C87D33A12428}"/>
                  </a:ext>
                </a:extLst>
              </p:cNvPr>
              <p:cNvCxnSpPr/>
              <p:nvPr/>
            </p:nvCxnSpPr>
            <p:spPr bwMode="hidden">
              <a:xfrm>
                <a:off x="266598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1" name="直線接點 80">
                <a:extLst>
                  <a:ext uri="{FF2B5EF4-FFF2-40B4-BE49-F238E27FC236}">
                    <a16:creationId xmlns="" xmlns:a16="http://schemas.microsoft.com/office/drawing/2014/main" id="{1B474DBF-F288-4574-AEDE-6FE96FF77E73}"/>
                  </a:ext>
                </a:extLst>
              </p:cNvPr>
              <p:cNvCxnSpPr/>
              <p:nvPr/>
            </p:nvCxnSpPr>
            <p:spPr bwMode="hidden">
              <a:xfrm>
                <a:off x="3885119"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2" name="直線接點 81">
                <a:extLst>
                  <a:ext uri="{FF2B5EF4-FFF2-40B4-BE49-F238E27FC236}">
                    <a16:creationId xmlns="" xmlns:a16="http://schemas.microsoft.com/office/drawing/2014/main" id="{FF03DEA5-F4E7-44FD-AA6E-BF1DF7A7FF8A}"/>
                  </a:ext>
                </a:extLst>
              </p:cNvPr>
              <p:cNvCxnSpPr/>
              <p:nvPr/>
            </p:nvCxnSpPr>
            <p:spPr bwMode="hidden">
              <a:xfrm>
                <a:off x="5106502" y="0"/>
                <a:ext cx="6815931" cy="6858000"/>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nvGrpSpPr>
              <p:cNvPr id="83" name="群組 82">
                <a:extLst>
                  <a:ext uri="{FF2B5EF4-FFF2-40B4-BE49-F238E27FC236}">
                    <a16:creationId xmlns="" xmlns:a16="http://schemas.microsoft.com/office/drawing/2014/main" id="{D669997C-D904-437F-8FA5-57FB566BF2CD}"/>
                  </a:ext>
                </a:extLst>
              </p:cNvPr>
              <p:cNvGrpSpPr/>
              <p:nvPr/>
            </p:nvGrpSpPr>
            <p:grpSpPr bwMode="hidden">
              <a:xfrm>
                <a:off x="6327885" y="0"/>
                <a:ext cx="5864115" cy="5898673"/>
                <a:chOff x="6327885" y="0"/>
                <a:chExt cx="5864115" cy="5898673"/>
              </a:xfrm>
            </p:grpSpPr>
            <p:cxnSp>
              <p:nvCxnSpPr>
                <p:cNvPr id="89" name="直線接點 88">
                  <a:extLst>
                    <a:ext uri="{FF2B5EF4-FFF2-40B4-BE49-F238E27FC236}">
                      <a16:creationId xmlns="" xmlns:a16="http://schemas.microsoft.com/office/drawing/2014/main" id="{EFD8412F-4CD0-4247-97D6-869718D3AC88}"/>
                    </a:ext>
                  </a:extLst>
                </p:cNvPr>
                <p:cNvCxnSpPr/>
                <p:nvPr/>
              </p:nvCxnSpPr>
              <p:spPr bwMode="hidden">
                <a:xfrm>
                  <a:off x="6327885" y="0"/>
                  <a:ext cx="5864115" cy="5898673"/>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 xmlns:a16="http://schemas.microsoft.com/office/drawing/2014/main" id="{E046D7E5-5E5E-4534-8ED8-A22AB807462F}"/>
                    </a:ext>
                  </a:extLst>
                </p:cNvPr>
                <p:cNvCxnSpPr/>
                <p:nvPr/>
              </p:nvCxnSpPr>
              <p:spPr bwMode="hidden">
                <a:xfrm>
                  <a:off x="7549268" y="0"/>
                  <a:ext cx="4642732" cy="467242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 xmlns:a16="http://schemas.microsoft.com/office/drawing/2014/main" id="{1F9BC01C-0837-4359-97F5-6545E563A24B}"/>
                    </a:ext>
                  </a:extLst>
                </p:cNvPr>
                <p:cNvCxnSpPr/>
                <p:nvPr/>
              </p:nvCxnSpPr>
              <p:spPr bwMode="hidden">
                <a:xfrm>
                  <a:off x="8772997" y="0"/>
                  <a:ext cx="3419003" cy="34567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 xmlns:a16="http://schemas.microsoft.com/office/drawing/2014/main" id="{59A46619-FDE7-4B59-893A-4C3A7D022B57}"/>
                    </a:ext>
                  </a:extLst>
                </p:cNvPr>
                <p:cNvCxnSpPr/>
                <p:nvPr/>
              </p:nvCxnSpPr>
              <p:spPr bwMode="hidden">
                <a:xfrm>
                  <a:off x="9982200" y="0"/>
                  <a:ext cx="2209800" cy="222646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93" name="直線接點 92">
                  <a:extLst>
                    <a:ext uri="{FF2B5EF4-FFF2-40B4-BE49-F238E27FC236}">
                      <a16:creationId xmlns="" xmlns:a16="http://schemas.microsoft.com/office/drawing/2014/main" id="{01B90ADA-4D86-4F00-8536-F2A4F6FFBE91}"/>
                    </a:ext>
                  </a:extLst>
                </p:cNvPr>
                <p:cNvCxnSpPr/>
                <p:nvPr/>
              </p:nvCxnSpPr>
              <p:spPr bwMode="hidden">
                <a:xfrm>
                  <a:off x="11199019" y="0"/>
                  <a:ext cx="992981" cy="1002506"/>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84" name="直線接點 83">
                <a:extLst>
                  <a:ext uri="{FF2B5EF4-FFF2-40B4-BE49-F238E27FC236}">
                    <a16:creationId xmlns="" xmlns:a16="http://schemas.microsoft.com/office/drawing/2014/main" id="{71F574F8-EC86-4AFF-B589-D1301A59A252}"/>
                  </a:ext>
                </a:extLst>
              </p:cNvPr>
              <p:cNvCxnSpPr/>
              <p:nvPr/>
            </p:nvCxnSpPr>
            <p:spPr bwMode="hidden">
              <a:xfrm flipH="1" flipV="1">
                <a:off x="-1" y="1012053"/>
                <a:ext cx="5828811" cy="58459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 xmlns:a16="http://schemas.microsoft.com/office/drawing/2014/main" id="{88B83C3B-BB83-4DE0-B256-2A4605C884D8}"/>
                  </a:ext>
                </a:extLst>
              </p:cNvPr>
              <p:cNvCxnSpPr/>
              <p:nvPr/>
            </p:nvCxnSpPr>
            <p:spPr bwMode="hidden">
              <a:xfrm flipH="1" flipV="1">
                <a:off x="-1" y="2227340"/>
                <a:ext cx="4614781" cy="4630658"/>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 xmlns:a16="http://schemas.microsoft.com/office/drawing/2014/main" id="{6591835A-5DDB-4C62-958C-F4ED38E5DB04}"/>
                  </a:ext>
                </a:extLst>
              </p:cNvPr>
              <p:cNvCxnSpPr/>
              <p:nvPr/>
            </p:nvCxnSpPr>
            <p:spPr bwMode="hidden">
              <a:xfrm flipH="1" flipV="1">
                <a:off x="-1" y="3432149"/>
                <a:ext cx="3398419" cy="3425849"/>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 xmlns:a16="http://schemas.microsoft.com/office/drawing/2014/main" id="{FD4A503D-BDC8-4E98-AE3F-60E2D282FEE9}"/>
                  </a:ext>
                </a:extLst>
              </p:cNvPr>
              <p:cNvCxnSpPr/>
              <p:nvPr/>
            </p:nvCxnSpPr>
            <p:spPr bwMode="hidden">
              <a:xfrm flipH="1" flipV="1">
                <a:off x="-1" y="4651431"/>
                <a:ext cx="2196496" cy="2206567"/>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cxnSp>
            <p:nvCxnSpPr>
              <p:cNvPr id="88" name="直線接點 87">
                <a:extLst>
                  <a:ext uri="{FF2B5EF4-FFF2-40B4-BE49-F238E27FC236}">
                    <a16:creationId xmlns="" xmlns:a16="http://schemas.microsoft.com/office/drawing/2014/main" id="{94C8604C-31D9-482B-B96C-9D5E2FE52776}"/>
                  </a:ext>
                </a:extLst>
              </p:cNvPr>
              <p:cNvCxnSpPr/>
              <p:nvPr/>
            </p:nvCxnSpPr>
            <p:spPr bwMode="hidden">
              <a:xfrm flipH="1" flipV="1">
                <a:off x="-1" y="5864453"/>
                <a:ext cx="987003" cy="993545"/>
              </a:xfrm>
              <a:prstGeom prst="line">
                <a:avLst/>
              </a:prstGeom>
              <a:ln>
                <a:solidFill>
                  <a:schemeClr val="bg1">
                    <a:lumMod val="85000"/>
                    <a:alpha val="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45751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p:titleStyle>
    <p:body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dlib.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37.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88.sv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29505E3-E8B5-7543-B23C-230CB783101B}"/>
              </a:ext>
            </a:extLst>
          </p:cNvPr>
          <p:cNvSpPr>
            <a:spLocks noGrp="1"/>
          </p:cNvSpPr>
          <p:nvPr>
            <p:ph type="ctrTitle"/>
          </p:nvPr>
        </p:nvSpPr>
        <p:spPr>
          <a:xfrm>
            <a:off x="0" y="2073349"/>
            <a:ext cx="9144000" cy="1891095"/>
          </a:xfrm>
        </p:spPr>
        <p:txBody>
          <a:bodyPr>
            <a:normAutofit/>
          </a:bodyPr>
          <a:lstStyle/>
          <a:p>
            <a:r>
              <a:rPr kumimoji="1" lang="zh-TW" altLang="en-US" sz="4400" dirty="0"/>
              <a:t>應用於手機之自動化臉部辨識系統</a:t>
            </a:r>
            <a:r>
              <a:rPr kumimoji="1" lang="en-US" altLang="zh-CN" sz="3600" dirty="0"/>
              <a:t/>
            </a:r>
            <a:br>
              <a:rPr kumimoji="1" lang="en-US" altLang="zh-CN" sz="3600" dirty="0"/>
            </a:br>
            <a:r>
              <a:rPr lang="en-US" altLang="zh-TW" sz="2000" dirty="0"/>
              <a:t>Automatic face perception system for mobile phone application</a:t>
            </a:r>
            <a:endParaRPr kumimoji="1" lang="zh-TW" altLang="en-US" sz="3600" dirty="0"/>
          </a:p>
        </p:txBody>
      </p:sp>
      <p:sp>
        <p:nvSpPr>
          <p:cNvPr id="4" name="副標題 3">
            <a:extLst>
              <a:ext uri="{FF2B5EF4-FFF2-40B4-BE49-F238E27FC236}">
                <a16:creationId xmlns="" xmlns:a16="http://schemas.microsoft.com/office/drawing/2014/main" id="{BF543FBA-E9C2-F246-A99C-F5DCA3558AE6}"/>
              </a:ext>
            </a:extLst>
          </p:cNvPr>
          <p:cNvSpPr>
            <a:spLocks noGrp="1"/>
          </p:cNvSpPr>
          <p:nvPr>
            <p:ph type="subTitle" idx="1"/>
          </p:nvPr>
        </p:nvSpPr>
        <p:spPr>
          <a:xfrm>
            <a:off x="967271" y="4288233"/>
            <a:ext cx="7203233" cy="1676632"/>
          </a:xfrm>
        </p:spPr>
        <p:txBody>
          <a:bodyPr anchor="t">
            <a:normAutofit/>
          </a:bodyPr>
          <a:lstStyle/>
          <a:p>
            <a:pPr algn="ctr">
              <a:lnSpc>
                <a:spcPct val="150000"/>
              </a:lnSpc>
            </a:pPr>
            <a:r>
              <a:rPr kumimoji="1" lang="zh-TW" altLang="en-US" sz="2000" dirty="0"/>
              <a:t>研究生</a:t>
            </a:r>
            <a:r>
              <a:rPr kumimoji="1" lang="zh-TW" altLang="en-US" sz="2000" dirty="0" smtClean="0"/>
              <a:t>：</a:t>
            </a:r>
            <a:r>
              <a:rPr kumimoji="1" lang="zh-TW" altLang="en-US" sz="2000" dirty="0"/>
              <a:t>廖子翔</a:t>
            </a:r>
            <a:endParaRPr kumimoji="1" lang="en-US" altLang="zh-TW" sz="2000" dirty="0"/>
          </a:p>
          <a:p>
            <a:pPr algn="ctr">
              <a:lnSpc>
                <a:spcPct val="150000"/>
              </a:lnSpc>
            </a:pPr>
            <a:r>
              <a:rPr kumimoji="1" lang="zh-TW" altLang="en-US" sz="2000" dirty="0"/>
              <a:t>指導教授：蔣依吾 教授</a:t>
            </a:r>
            <a:endParaRPr kumimoji="1" lang="en-US" altLang="zh-TW" sz="2000" dirty="0"/>
          </a:p>
          <a:p>
            <a:pPr algn="ctr">
              <a:lnSpc>
                <a:spcPct val="150000"/>
              </a:lnSpc>
            </a:pPr>
            <a:r>
              <a:rPr kumimoji="1" lang="zh-TW" altLang="en-US" sz="2000" dirty="0"/>
              <a:t>國立中山大學資訊工程學系</a:t>
            </a:r>
          </a:p>
        </p:txBody>
      </p:sp>
    </p:spTree>
    <p:extLst>
      <p:ext uri="{BB962C8B-B14F-4D97-AF65-F5344CB8AC3E}">
        <p14:creationId xmlns:p14="http://schemas.microsoft.com/office/powerpoint/2010/main" val="2450273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508BFFD-AE66-0544-9B57-EC1B8224FD68}"/>
              </a:ext>
            </a:extLst>
          </p:cNvPr>
          <p:cNvSpPr>
            <a:spLocks noGrp="1"/>
          </p:cNvSpPr>
          <p:nvPr>
            <p:ph type="title"/>
          </p:nvPr>
        </p:nvSpPr>
        <p:spPr/>
        <p:txBody>
          <a:bodyPr>
            <a:normAutofit/>
          </a:bodyPr>
          <a:lstStyle/>
          <a:p>
            <a:r>
              <a:rPr kumimoji="1" lang="zh-TW" altLang="en-US" sz="4400" dirty="0"/>
              <a:t>大綱</a:t>
            </a:r>
          </a:p>
        </p:txBody>
      </p:sp>
      <p:sp>
        <p:nvSpPr>
          <p:cNvPr id="3" name="內容版面配置區 2">
            <a:extLst>
              <a:ext uri="{FF2B5EF4-FFF2-40B4-BE49-F238E27FC236}">
                <a16:creationId xmlns="" xmlns:a16="http://schemas.microsoft.com/office/drawing/2014/main" id="{E0DE8E93-D611-3E43-BF23-6B1048A633D3}"/>
              </a:ext>
            </a:extLst>
          </p:cNvPr>
          <p:cNvSpPr>
            <a:spLocks noGrp="1"/>
          </p:cNvSpPr>
          <p:nvPr>
            <p:ph idx="1"/>
          </p:nvPr>
        </p:nvSpPr>
        <p:spPr/>
        <p:txBody>
          <a:bodyPr>
            <a:normAutofit/>
          </a:bodyPr>
          <a:lstStyle/>
          <a:p>
            <a:r>
              <a:rPr kumimoji="1" lang="zh-TW" altLang="en-US" sz="2400" dirty="0">
                <a:solidFill>
                  <a:schemeClr val="tx1">
                    <a:lumMod val="50000"/>
                    <a:lumOff val="50000"/>
                  </a:schemeClr>
                </a:solidFill>
              </a:rPr>
              <a:t>緒論</a:t>
            </a:r>
            <a:endParaRPr kumimoji="1" lang="en-US" altLang="zh-TW" sz="2400" dirty="0">
              <a:solidFill>
                <a:schemeClr val="tx1">
                  <a:lumMod val="50000"/>
                  <a:lumOff val="50000"/>
                </a:schemeClr>
              </a:solidFill>
            </a:endParaRPr>
          </a:p>
          <a:p>
            <a:r>
              <a:rPr kumimoji="1" lang="zh-TW" altLang="en-US" dirty="0" smtClean="0">
                <a:solidFill>
                  <a:schemeClr val="accent1"/>
                </a:solidFill>
              </a:rPr>
              <a:t>研究方法與流程</a:t>
            </a:r>
            <a:endParaRPr kumimoji="1" lang="en-US" altLang="zh-TW" dirty="0" smtClean="0">
              <a:solidFill>
                <a:schemeClr val="accent1"/>
              </a:solidFill>
            </a:endParaRPr>
          </a:p>
          <a:p>
            <a:r>
              <a:rPr kumimoji="1" lang="zh-TW" altLang="en-US" dirty="0" smtClean="0"/>
              <a:t>各項特徵及分類</a:t>
            </a:r>
            <a:endParaRPr kumimoji="1" lang="en-US" altLang="zh-TW" dirty="0" smtClean="0"/>
          </a:p>
          <a:p>
            <a:r>
              <a:rPr kumimoji="1" lang="zh-TW" altLang="en-US" dirty="0"/>
              <a:t>程式</a:t>
            </a:r>
            <a:r>
              <a:rPr kumimoji="1" lang="zh-TW" altLang="en-US" dirty="0" smtClean="0"/>
              <a:t>展示</a:t>
            </a:r>
            <a:endParaRPr kumimoji="1" lang="en-US" altLang="zh-TW" dirty="0" smtClean="0"/>
          </a:p>
          <a:p>
            <a:r>
              <a:rPr kumimoji="1" lang="zh-TW" altLang="en-US" dirty="0" smtClean="0"/>
              <a:t>未來</a:t>
            </a:r>
            <a:r>
              <a:rPr kumimoji="1" lang="zh-TW" altLang="en-US" dirty="0"/>
              <a:t>展望</a:t>
            </a:r>
          </a:p>
          <a:p>
            <a:endParaRPr kumimoji="1" lang="zh-TW" altLang="en-US" dirty="0"/>
          </a:p>
        </p:txBody>
      </p:sp>
      <p:sp>
        <p:nvSpPr>
          <p:cNvPr id="4" name="投影片編號版面配置區 3">
            <a:extLst>
              <a:ext uri="{FF2B5EF4-FFF2-40B4-BE49-F238E27FC236}">
                <a16:creationId xmlns="" xmlns:a16="http://schemas.microsoft.com/office/drawing/2014/main" id="{36BAE784-2282-6145-8BC7-876E648D4614}"/>
              </a:ext>
            </a:extLst>
          </p:cNvPr>
          <p:cNvSpPr>
            <a:spLocks noGrp="1"/>
          </p:cNvSpPr>
          <p:nvPr>
            <p:ph type="sldNum" sz="quarter" idx="12"/>
          </p:nvPr>
        </p:nvSpPr>
        <p:spPr/>
        <p:txBody>
          <a:bodyPr/>
          <a:lstStyle/>
          <a:p>
            <a:fld id="{0C932019-1518-D642-98C9-E4D235928CB4}" type="slidenum">
              <a:rPr kumimoji="1" lang="zh-TW" altLang="en-US" smtClean="0"/>
              <a:t>9</a:t>
            </a:fld>
            <a:endParaRPr kumimoji="1" lang="zh-TW" altLang="en-US"/>
          </a:p>
        </p:txBody>
      </p:sp>
    </p:spTree>
    <p:extLst>
      <p:ext uri="{BB962C8B-B14F-4D97-AF65-F5344CB8AC3E}">
        <p14:creationId xmlns:p14="http://schemas.microsoft.com/office/powerpoint/2010/main" val="3017082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a:t>
            </a:r>
            <a:r>
              <a:rPr kumimoji="1" lang="zh-TW" altLang="en-US" dirty="0" smtClean="0"/>
              <a:t>流程</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10</a:t>
            </a:fld>
            <a:endParaRPr kumimoji="1" lang="zh-TW" altLang="en-US"/>
          </a:p>
        </p:txBody>
      </p:sp>
      <p:pic>
        <p:nvPicPr>
          <p:cNvPr id="5" name="Picture 2" descr="唐納·川普- 维基百科，自由的百科全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57" y="1912892"/>
            <a:ext cx="20955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0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a:t>
            </a:r>
            <a:r>
              <a:rPr kumimoji="1" lang="zh-TW" altLang="en-US" dirty="0" smtClean="0"/>
              <a:t>流程</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11</a:t>
            </a:fld>
            <a:endParaRPr kumimoji="1" lang="zh-TW" altLang="en-US"/>
          </a:p>
        </p:txBody>
      </p:sp>
      <p:sp>
        <p:nvSpPr>
          <p:cNvPr id="5" name="向右箭號 4"/>
          <p:cNvSpPr/>
          <p:nvPr/>
        </p:nvSpPr>
        <p:spPr>
          <a:xfrm>
            <a:off x="2627784" y="3241631"/>
            <a:ext cx="648072"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標楷體" pitchFamily="65" charset="-120"/>
              <a:ea typeface="標楷體" pitchFamily="65" charset="-120"/>
            </a:endParaRPr>
          </a:p>
        </p:txBody>
      </p:sp>
      <p:sp>
        <p:nvSpPr>
          <p:cNvPr id="8" name="橢圓 7"/>
          <p:cNvSpPr/>
          <p:nvPr/>
        </p:nvSpPr>
        <p:spPr>
          <a:xfrm>
            <a:off x="3419872" y="2597715"/>
            <a:ext cx="2393099" cy="16021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800" dirty="0" smtClean="0">
                <a:latin typeface="標楷體" pitchFamily="65" charset="-120"/>
                <a:ea typeface="標楷體" pitchFamily="65" charset="-120"/>
              </a:rPr>
              <a:t>特徵擷取</a:t>
            </a:r>
            <a:endParaRPr lang="zh-TW" altLang="en-US" sz="2800" dirty="0">
              <a:latin typeface="標楷體" pitchFamily="65" charset="-120"/>
              <a:ea typeface="標楷體" pitchFamily="65" charset="-120"/>
            </a:endParaRPr>
          </a:p>
        </p:txBody>
      </p:sp>
      <p:pic>
        <p:nvPicPr>
          <p:cNvPr id="9" name="Picture 2" descr="唐納·川普- 维基百科，自由的百科全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57" y="1912892"/>
            <a:ext cx="20955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48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a:t>
            </a:r>
            <a:r>
              <a:rPr kumimoji="1" lang="zh-TW" altLang="en-US" dirty="0" smtClean="0"/>
              <a:t>流程</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12</a:t>
            </a:fld>
            <a:endParaRPr kumimoji="1" lang="zh-TW" altLang="en-US"/>
          </a:p>
        </p:txBody>
      </p:sp>
      <p:sp>
        <p:nvSpPr>
          <p:cNvPr id="5" name="向右箭號 4"/>
          <p:cNvSpPr/>
          <p:nvPr/>
        </p:nvSpPr>
        <p:spPr>
          <a:xfrm>
            <a:off x="2627784" y="3241631"/>
            <a:ext cx="648072"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標楷體" pitchFamily="65" charset="-120"/>
              <a:ea typeface="標楷體" pitchFamily="65" charset="-120"/>
            </a:endParaRPr>
          </a:p>
        </p:txBody>
      </p:sp>
      <p:sp>
        <p:nvSpPr>
          <p:cNvPr id="6" name="橢圓 5"/>
          <p:cNvSpPr/>
          <p:nvPr/>
        </p:nvSpPr>
        <p:spPr>
          <a:xfrm>
            <a:off x="3419872" y="2597715"/>
            <a:ext cx="2393099" cy="16021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800" dirty="0" smtClean="0">
                <a:latin typeface="標楷體" pitchFamily="65" charset="-120"/>
                <a:ea typeface="標楷體" pitchFamily="65" charset="-120"/>
              </a:rPr>
              <a:t>特徵擷取</a:t>
            </a:r>
            <a:endParaRPr lang="zh-TW" altLang="en-US" sz="2800" dirty="0">
              <a:latin typeface="標楷體" pitchFamily="65" charset="-120"/>
              <a:ea typeface="標楷體" pitchFamily="65" charset="-120"/>
            </a:endParaRPr>
          </a:p>
        </p:txBody>
      </p:sp>
      <p:sp>
        <p:nvSpPr>
          <p:cNvPr id="8" name="向右箭號 7"/>
          <p:cNvSpPr/>
          <p:nvPr/>
        </p:nvSpPr>
        <p:spPr>
          <a:xfrm>
            <a:off x="5936283" y="3241630"/>
            <a:ext cx="648072"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標楷體" pitchFamily="65" charset="-120"/>
              <a:ea typeface="標楷體" pitchFamily="65" charset="-120"/>
            </a:endParaRPr>
          </a:p>
        </p:txBody>
      </p:sp>
      <p:sp>
        <p:nvSpPr>
          <p:cNvPr id="9" name="矩形 8"/>
          <p:cNvSpPr/>
          <p:nvPr/>
        </p:nvSpPr>
        <p:spPr>
          <a:xfrm>
            <a:off x="6728371" y="2656184"/>
            <a:ext cx="1855792" cy="1404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itchFamily="65" charset="-120"/>
                <a:ea typeface="標楷體" pitchFamily="65" charset="-120"/>
              </a:rPr>
              <a:t>各部位分類及斷語</a:t>
            </a:r>
            <a:endParaRPr lang="zh-TW" altLang="en-US" sz="2800" dirty="0">
              <a:latin typeface="標楷體" pitchFamily="65" charset="-120"/>
              <a:ea typeface="標楷體" pitchFamily="65" charset="-120"/>
            </a:endParaRPr>
          </a:p>
        </p:txBody>
      </p:sp>
      <p:pic>
        <p:nvPicPr>
          <p:cNvPr id="1026" name="Picture 2" descr="唐納·川普- 维基百科，自由的百科全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57" y="1912892"/>
            <a:ext cx="20955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76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a:t>
            </a:r>
            <a:r>
              <a:rPr kumimoji="1" lang="zh-TW" altLang="en-US" dirty="0" smtClean="0"/>
              <a:t>流程</a:t>
            </a:r>
            <a:r>
              <a:rPr kumimoji="1" lang="zh-TW" altLang="en-US" dirty="0"/>
              <a:t>－</a:t>
            </a:r>
            <a:r>
              <a:rPr kumimoji="1" lang="en-US" altLang="zh-TW" dirty="0" err="1" smtClean="0"/>
              <a:t>Dlib</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13</a:t>
            </a:fld>
            <a:endParaRPr kumimoji="1" lang="zh-TW" altLang="en-US"/>
          </a:p>
        </p:txBody>
      </p:sp>
      <p:pic>
        <p:nvPicPr>
          <p:cNvPr id="10" name="Picture 10" descr="「dlib」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274" y="173347"/>
            <a:ext cx="1013153" cy="722953"/>
          </a:xfrm>
          <a:prstGeom prst="rect">
            <a:avLst/>
          </a:prstGeom>
          <a:noFill/>
          <a:extLst>
            <a:ext uri="{909E8E84-426E-40DD-AFC4-6F175D3DCCD1}">
              <a14:hiddenFill xmlns:a14="http://schemas.microsoft.com/office/drawing/2010/main">
                <a:solidFill>
                  <a:srgbClr val="FFFFFF"/>
                </a:solidFill>
              </a14:hiddenFill>
            </a:ext>
          </a:extLst>
        </p:spPr>
      </p:pic>
      <p:sp>
        <p:nvSpPr>
          <p:cNvPr id="11" name="內容版面配置區 2"/>
          <p:cNvSpPr>
            <a:spLocks noGrp="1"/>
          </p:cNvSpPr>
          <p:nvPr>
            <p:ph idx="1"/>
          </p:nvPr>
        </p:nvSpPr>
        <p:spPr>
          <a:xfrm>
            <a:off x="899592" y="1447800"/>
            <a:ext cx="7708392" cy="4800600"/>
          </a:xfrm>
        </p:spPr>
        <p:txBody>
          <a:bodyPr>
            <a:normAutofit lnSpcReduction="10000"/>
          </a:bodyPr>
          <a:lstStyle/>
          <a:p>
            <a:r>
              <a:rPr lang="en-US" altLang="zh-TW" sz="2800" dirty="0" err="1" smtClean="0"/>
              <a:t>Dlib</a:t>
            </a:r>
            <a:r>
              <a:rPr lang="zh-TW" altLang="en-US" sz="2800" dirty="0" smtClean="0"/>
              <a:t>：包含機器學習</a:t>
            </a:r>
            <a:r>
              <a:rPr lang="zh-TW" altLang="en-US" sz="2800" dirty="0"/>
              <a:t>、計算機視覺、圖像處理</a:t>
            </a:r>
            <a:r>
              <a:rPr lang="zh-TW" altLang="en-US" sz="2800" dirty="0" smtClean="0"/>
              <a:t>等功能的函</a:t>
            </a:r>
            <a:r>
              <a:rPr lang="zh-TW" altLang="en-US" sz="2800" dirty="0"/>
              <a:t>式</a:t>
            </a:r>
            <a:r>
              <a:rPr lang="zh-TW" altLang="en-US" sz="2800" dirty="0" smtClean="0"/>
              <a:t>庫</a:t>
            </a:r>
            <a:endParaRPr lang="en-US" altLang="zh-TW" sz="2800" dirty="0" smtClean="0"/>
          </a:p>
          <a:p>
            <a:r>
              <a:rPr lang="zh-TW" altLang="en-US" sz="2800" dirty="0" smtClean="0"/>
              <a:t>使用</a:t>
            </a:r>
            <a:r>
              <a:rPr lang="en-US" altLang="zh-TW" sz="2800" dirty="0"/>
              <a:t>C++</a:t>
            </a:r>
            <a:r>
              <a:rPr lang="zh-TW" altLang="en-US" sz="2800" dirty="0" smtClean="0"/>
              <a:t>開發</a:t>
            </a:r>
            <a:endParaRPr lang="en-US" altLang="zh-TW" sz="2800" dirty="0" smtClean="0"/>
          </a:p>
          <a:p>
            <a:r>
              <a:rPr lang="zh-TW" altLang="en-US" sz="2800" dirty="0" smtClean="0"/>
              <a:t>提供</a:t>
            </a:r>
            <a:r>
              <a:rPr lang="en-US" altLang="zh-TW" sz="2800" dirty="0" smtClean="0"/>
              <a:t>Python API</a:t>
            </a:r>
          </a:p>
          <a:p>
            <a:r>
              <a:rPr lang="zh-TW" altLang="en-US" sz="2800" dirty="0" smtClean="0"/>
              <a:t>作者：</a:t>
            </a:r>
            <a:r>
              <a:rPr lang="en-US" altLang="zh-TW" sz="2800" dirty="0" smtClean="0"/>
              <a:t>Davis </a:t>
            </a:r>
            <a:r>
              <a:rPr lang="en-US" altLang="zh-TW" sz="2800" dirty="0"/>
              <a:t>E. King</a:t>
            </a:r>
          </a:p>
          <a:p>
            <a:r>
              <a:rPr lang="zh-TW" altLang="en-US" sz="2800" dirty="0" smtClean="0"/>
              <a:t>初版：</a:t>
            </a:r>
            <a:r>
              <a:rPr lang="en-US" altLang="zh-TW" sz="2800" dirty="0" smtClean="0"/>
              <a:t>2002</a:t>
            </a:r>
            <a:r>
              <a:rPr lang="zh-TW" altLang="en-US" sz="2800" dirty="0"/>
              <a:t>年</a:t>
            </a:r>
            <a:endParaRPr lang="en-US" altLang="zh-TW" sz="2800" dirty="0"/>
          </a:p>
          <a:p>
            <a:r>
              <a:rPr lang="zh-TW" altLang="en-US" sz="2800" dirty="0"/>
              <a:t>最</a:t>
            </a:r>
            <a:r>
              <a:rPr lang="zh-TW" altLang="en-US" sz="2800" dirty="0" smtClean="0"/>
              <a:t>新版：</a:t>
            </a:r>
            <a:r>
              <a:rPr lang="en-US" altLang="zh-TW" sz="2800" dirty="0" smtClean="0"/>
              <a:t>19.20</a:t>
            </a:r>
            <a:r>
              <a:rPr lang="zh-TW" altLang="en-US" sz="2800" dirty="0" smtClean="0"/>
              <a:t> </a:t>
            </a:r>
            <a:r>
              <a:rPr lang="en-US" altLang="zh-TW" sz="2800" dirty="0"/>
              <a:t>(</a:t>
            </a:r>
            <a:r>
              <a:rPr lang="en-US" altLang="zh-TW" sz="2800" dirty="0" smtClean="0"/>
              <a:t>2020</a:t>
            </a:r>
            <a:r>
              <a:rPr lang="zh-TW" altLang="en-US" sz="2800" dirty="0" smtClean="0"/>
              <a:t>年</a:t>
            </a:r>
            <a:r>
              <a:rPr lang="en-US" altLang="zh-TW" sz="2800" dirty="0" smtClean="0"/>
              <a:t>06</a:t>
            </a:r>
            <a:r>
              <a:rPr lang="zh-TW" altLang="en-US" sz="2800" dirty="0" smtClean="0"/>
              <a:t>月</a:t>
            </a:r>
            <a:r>
              <a:rPr lang="en-US" altLang="zh-TW" sz="2800" dirty="0"/>
              <a:t>)</a:t>
            </a:r>
          </a:p>
          <a:p>
            <a:r>
              <a:rPr lang="zh-TW" altLang="en-US" sz="2800" dirty="0" smtClean="0"/>
              <a:t>語言：</a:t>
            </a:r>
            <a:r>
              <a:rPr lang="en-US" altLang="zh-TW" sz="2800" dirty="0" smtClean="0"/>
              <a:t>C</a:t>
            </a:r>
            <a:r>
              <a:rPr lang="en-US" altLang="zh-TW" sz="2800" dirty="0"/>
              <a:t>++</a:t>
            </a:r>
            <a:r>
              <a:rPr lang="zh-TW" altLang="en-US" sz="2800" dirty="0"/>
              <a:t>、</a:t>
            </a:r>
            <a:r>
              <a:rPr lang="en-US" altLang="zh-TW" sz="2800" dirty="0"/>
              <a:t>python</a:t>
            </a:r>
          </a:p>
          <a:p>
            <a:r>
              <a:rPr lang="zh-TW" altLang="en-US" sz="2800" dirty="0"/>
              <a:t>官方</a:t>
            </a:r>
            <a:r>
              <a:rPr lang="zh-TW" altLang="en-US" sz="2800" dirty="0" smtClean="0"/>
              <a:t>網站：</a:t>
            </a:r>
            <a:r>
              <a:rPr lang="en-US" altLang="zh-TW" sz="2800" dirty="0" smtClean="0">
                <a:hlinkClick r:id="rId4" action="ppaction://hlinkfile"/>
              </a:rPr>
              <a:t>dlib.net</a:t>
            </a:r>
            <a:endParaRPr lang="zh-TW" altLang="en-US" sz="2800" dirty="0"/>
          </a:p>
          <a:p>
            <a:endParaRPr lang="zh-TW" altLang="en-US" sz="2800" dirty="0">
              <a:solidFill>
                <a:schemeClr val="bg1"/>
              </a:solidFill>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1092" y="2240253"/>
            <a:ext cx="2743396" cy="154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6003" y="3896437"/>
            <a:ext cx="2738485" cy="24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112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a:t>
            </a:r>
            <a:r>
              <a:rPr kumimoji="1" lang="zh-TW" altLang="en-US" dirty="0" smtClean="0"/>
              <a:t>流程－</a:t>
            </a:r>
            <a:r>
              <a:rPr kumimoji="1" lang="zh-TW" altLang="en-US" dirty="0"/>
              <a:t>標記</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14</a:t>
            </a:fld>
            <a:endParaRPr kumimoji="1" lang="zh-TW" altLang="en-US"/>
          </a:p>
        </p:txBody>
      </p:sp>
      <p:sp>
        <p:nvSpPr>
          <p:cNvPr id="11" name="內容版面配置區 2"/>
          <p:cNvSpPr>
            <a:spLocks noGrp="1"/>
          </p:cNvSpPr>
          <p:nvPr>
            <p:ph idx="1"/>
          </p:nvPr>
        </p:nvSpPr>
        <p:spPr>
          <a:xfrm>
            <a:off x="899592" y="1447800"/>
            <a:ext cx="7708392" cy="4800600"/>
          </a:xfrm>
        </p:spPr>
        <p:txBody>
          <a:bodyPr>
            <a:normAutofit/>
          </a:bodyPr>
          <a:lstStyle/>
          <a:p>
            <a:r>
              <a:rPr lang="zh-TW" altLang="en-US" sz="2800" dirty="0" smtClean="0"/>
              <a:t>使用</a:t>
            </a:r>
            <a:r>
              <a:rPr lang="en-US" altLang="zh-TW" sz="2800" dirty="0" err="1" smtClean="0"/>
              <a:t>ImgLab</a:t>
            </a:r>
            <a:r>
              <a:rPr lang="zh-TW" altLang="en-US" sz="2800" dirty="0" smtClean="0"/>
              <a:t>工具對</a:t>
            </a:r>
            <a:r>
              <a:rPr lang="zh-TW" altLang="en-US" sz="2800" dirty="0"/>
              <a:t>人臉照片進行標記</a:t>
            </a:r>
          </a:p>
          <a:p>
            <a:r>
              <a:rPr lang="zh-TW" altLang="en-US" sz="2800" dirty="0"/>
              <a:t>特徵點：</a:t>
            </a:r>
            <a:r>
              <a:rPr lang="en-US" altLang="zh-TW" sz="2800" dirty="0"/>
              <a:t>122</a:t>
            </a:r>
            <a:r>
              <a:rPr lang="zh-TW" altLang="en-US" sz="2800" dirty="0"/>
              <a:t>點</a:t>
            </a:r>
          </a:p>
          <a:p>
            <a:r>
              <a:rPr lang="zh-TW" altLang="en-US" sz="2800" dirty="0"/>
              <a:t>訓練集：</a:t>
            </a:r>
            <a:r>
              <a:rPr lang="en-US" altLang="zh-TW" sz="2800" dirty="0"/>
              <a:t>1000</a:t>
            </a:r>
            <a:r>
              <a:rPr lang="zh-TW" altLang="en-US" sz="2800" dirty="0"/>
              <a:t>張</a:t>
            </a:r>
          </a:p>
          <a:p>
            <a:endParaRPr lang="zh-TW" altLang="en-US" sz="2800" dirty="0"/>
          </a:p>
          <a:p>
            <a:endParaRPr lang="zh-TW" altLang="en-US" sz="28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792" y="3328601"/>
            <a:ext cx="2548670" cy="29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158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研究方法與流程－圖片正規化</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15</a:t>
            </a:fld>
            <a:endParaRPr kumimoji="1" lang="zh-TW" altLang="en-US"/>
          </a:p>
        </p:txBody>
      </p:sp>
      <p:sp>
        <p:nvSpPr>
          <p:cNvPr id="11" name="內容版面配置區 2"/>
          <p:cNvSpPr>
            <a:spLocks noGrp="1"/>
          </p:cNvSpPr>
          <p:nvPr>
            <p:ph idx="1"/>
          </p:nvPr>
        </p:nvSpPr>
        <p:spPr>
          <a:xfrm>
            <a:off x="899592" y="1447800"/>
            <a:ext cx="7708392" cy="4800600"/>
          </a:xfrm>
        </p:spPr>
        <p:txBody>
          <a:bodyPr>
            <a:normAutofit/>
          </a:bodyPr>
          <a:lstStyle/>
          <a:p>
            <a:r>
              <a:rPr lang="zh-TW" altLang="en-US" sz="2800" dirty="0"/>
              <a:t>訓練時首先將照片進行正規化，對照片</a:t>
            </a:r>
            <a:r>
              <a:rPr lang="en-US" altLang="zh-TW" sz="2800" dirty="0" smtClean="0"/>
              <a:t>HIS</a:t>
            </a:r>
            <a:r>
              <a:rPr lang="zh-TW" altLang="en-US" sz="2800" dirty="0" smtClean="0"/>
              <a:t>色彩空間當中</a:t>
            </a:r>
            <a:r>
              <a:rPr lang="zh-TW" altLang="en-US" sz="2800" dirty="0"/>
              <a:t>之</a:t>
            </a:r>
            <a:r>
              <a:rPr lang="en-US" altLang="zh-TW" sz="2800" dirty="0"/>
              <a:t>I(Intensity)</a:t>
            </a:r>
            <a:r>
              <a:rPr lang="zh-TW" altLang="en-US" sz="2800" dirty="0"/>
              <a:t>進行直方圖等化</a:t>
            </a:r>
          </a:p>
          <a:p>
            <a:endParaRPr lang="zh-TW" altLang="en-US" sz="2800" dirty="0" smtClean="0"/>
          </a:p>
          <a:p>
            <a:endParaRPr lang="zh-TW" altLang="en-US" sz="2800" dirty="0">
              <a:solidFill>
                <a:schemeClr val="bg1"/>
              </a:solidFill>
            </a:endParaRPr>
          </a:p>
        </p:txBody>
      </p:sp>
      <p:sp>
        <p:nvSpPr>
          <p:cNvPr id="6" name="向右箭號 5"/>
          <p:cNvSpPr/>
          <p:nvPr/>
        </p:nvSpPr>
        <p:spPr>
          <a:xfrm>
            <a:off x="4216303" y="3931263"/>
            <a:ext cx="792088" cy="64807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標楷體" pitchFamily="65" charset="-120"/>
              <a:ea typeface="標楷體" pitchFamily="65" charset="-120"/>
            </a:endParaRPr>
          </a:p>
        </p:txBody>
      </p:sp>
      <p:pic>
        <p:nvPicPr>
          <p:cNvPr id="8" name="Picture 2" descr="唐納·川普- 维基百科，自由的百科全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781" y="2929181"/>
            <a:ext cx="2095500" cy="2657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唐納·川普- 维基百科，自由的百科全书"/>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44589" y="2926561"/>
            <a:ext cx="20955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60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a:t>
            </a:r>
            <a:r>
              <a:rPr kumimoji="1" lang="zh-TW" altLang="en-US" dirty="0"/>
              <a:t>資料增量</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16</a:t>
            </a:fld>
            <a:endParaRPr kumimoji="1" lang="zh-TW" altLang="en-US"/>
          </a:p>
        </p:txBody>
      </p:sp>
      <p:sp>
        <p:nvSpPr>
          <p:cNvPr id="11" name="內容版面配置區 2"/>
          <p:cNvSpPr>
            <a:spLocks noGrp="1"/>
          </p:cNvSpPr>
          <p:nvPr>
            <p:ph idx="1"/>
          </p:nvPr>
        </p:nvSpPr>
        <p:spPr>
          <a:xfrm>
            <a:off x="899592" y="1447800"/>
            <a:ext cx="7708392" cy="4800600"/>
          </a:xfrm>
        </p:spPr>
        <p:txBody>
          <a:bodyPr>
            <a:normAutofit/>
          </a:bodyPr>
          <a:lstStyle/>
          <a:p>
            <a:r>
              <a:rPr lang="zh-TW" altLang="en-US" sz="2800" dirty="0"/>
              <a:t>對照片進行旋轉、平移、模糊處理，生成更多訓練資料</a:t>
            </a:r>
          </a:p>
          <a:p>
            <a:endParaRPr lang="zh-TW" altLang="en-US" sz="2800" dirty="0" smtClean="0"/>
          </a:p>
          <a:p>
            <a:endParaRPr lang="zh-TW" altLang="en-US" sz="2800" dirty="0">
              <a:solidFill>
                <a:schemeClr val="bg1"/>
              </a:solidFill>
            </a:endParaRPr>
          </a:p>
        </p:txBody>
      </p:sp>
      <p:cxnSp>
        <p:nvCxnSpPr>
          <p:cNvPr id="10" name="直線單箭頭接點 9"/>
          <p:cNvCxnSpPr/>
          <p:nvPr/>
        </p:nvCxnSpPr>
        <p:spPr>
          <a:xfrm flipV="1">
            <a:off x="3731907" y="3095983"/>
            <a:ext cx="1980000" cy="1422825"/>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2" name="直線單箭頭接點 11"/>
          <p:cNvCxnSpPr/>
          <p:nvPr/>
        </p:nvCxnSpPr>
        <p:spPr>
          <a:xfrm>
            <a:off x="3731907" y="4518808"/>
            <a:ext cx="1980000" cy="160151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3" name="直線單箭頭接點 12"/>
          <p:cNvCxnSpPr/>
          <p:nvPr/>
        </p:nvCxnSpPr>
        <p:spPr>
          <a:xfrm>
            <a:off x="3731907" y="4518808"/>
            <a:ext cx="1980000" cy="80111"/>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sp>
        <p:nvSpPr>
          <p:cNvPr id="14" name="文字方塊 13"/>
          <p:cNvSpPr txBox="1"/>
          <p:nvPr/>
        </p:nvSpPr>
        <p:spPr>
          <a:xfrm>
            <a:off x="7076642" y="2911317"/>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旋轉</a:t>
            </a:r>
            <a:endParaRPr lang="zh-TW" altLang="en-US" dirty="0">
              <a:latin typeface="標楷體" pitchFamily="65" charset="-120"/>
              <a:ea typeface="標楷體" pitchFamily="65" charset="-120"/>
            </a:endParaRPr>
          </a:p>
        </p:txBody>
      </p:sp>
      <p:sp>
        <p:nvSpPr>
          <p:cNvPr id="15" name="文字方塊 14"/>
          <p:cNvSpPr txBox="1"/>
          <p:nvPr/>
        </p:nvSpPr>
        <p:spPr>
          <a:xfrm>
            <a:off x="7099834" y="4334142"/>
            <a:ext cx="646331" cy="369332"/>
          </a:xfrm>
          <a:prstGeom prst="rect">
            <a:avLst/>
          </a:prstGeom>
          <a:noFill/>
        </p:spPr>
        <p:txBody>
          <a:bodyPr wrap="none" rtlCol="0">
            <a:spAutoFit/>
          </a:bodyPr>
          <a:lstStyle/>
          <a:p>
            <a:r>
              <a:rPr lang="zh-TW" altLang="en-US" dirty="0">
                <a:latin typeface="標楷體" pitchFamily="65" charset="-120"/>
                <a:ea typeface="標楷體" pitchFamily="65" charset="-120"/>
              </a:rPr>
              <a:t>平移</a:t>
            </a:r>
          </a:p>
        </p:txBody>
      </p:sp>
      <p:sp>
        <p:nvSpPr>
          <p:cNvPr id="16" name="文字方塊 15"/>
          <p:cNvSpPr txBox="1"/>
          <p:nvPr/>
        </p:nvSpPr>
        <p:spPr>
          <a:xfrm>
            <a:off x="7099834" y="5909302"/>
            <a:ext cx="646331" cy="369332"/>
          </a:xfrm>
          <a:prstGeom prst="rect">
            <a:avLst/>
          </a:prstGeom>
          <a:noFill/>
        </p:spPr>
        <p:txBody>
          <a:bodyPr wrap="none" rtlCol="0">
            <a:spAutoFit/>
          </a:bodyPr>
          <a:lstStyle/>
          <a:p>
            <a:r>
              <a:rPr lang="zh-TW" altLang="en-US" dirty="0">
                <a:latin typeface="標楷體" pitchFamily="65" charset="-120"/>
                <a:ea typeface="標楷體" pitchFamily="65" charset="-120"/>
              </a:rPr>
              <a:t>模糊</a:t>
            </a:r>
          </a:p>
        </p:txBody>
      </p:sp>
      <p:pic>
        <p:nvPicPr>
          <p:cNvPr id="21" name="Picture 2" descr="唐納·川普- 维基百科，自由的百科全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781" y="3190070"/>
            <a:ext cx="2095500" cy="26574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808" y="2373663"/>
            <a:ext cx="1062642" cy="121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9808" y="3825471"/>
            <a:ext cx="1062642" cy="133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唐納·川普- 维基百科，自由的百科全书"/>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39808" y="5337493"/>
            <a:ext cx="1062642" cy="134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88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a:t>
            </a:r>
            <a:r>
              <a:rPr kumimoji="1" lang="en-US" altLang="zh-TW" dirty="0" err="1" smtClean="0"/>
              <a:t>Dlib</a:t>
            </a:r>
            <a:r>
              <a:rPr kumimoji="1" lang="zh-TW" altLang="en-US" dirty="0" smtClean="0"/>
              <a:t>預測</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17</a:t>
            </a:fld>
            <a:endParaRPr kumimoji="1" lang="zh-TW" altLang="en-US"/>
          </a:p>
        </p:txBody>
      </p:sp>
      <p:sp>
        <p:nvSpPr>
          <p:cNvPr id="11" name="內容版面配置區 2"/>
          <p:cNvSpPr>
            <a:spLocks noGrp="1"/>
          </p:cNvSpPr>
          <p:nvPr>
            <p:ph idx="1"/>
          </p:nvPr>
        </p:nvSpPr>
        <p:spPr>
          <a:xfrm>
            <a:off x="899592" y="1447800"/>
            <a:ext cx="7708392" cy="4800600"/>
          </a:xfrm>
        </p:spPr>
        <p:txBody>
          <a:bodyPr>
            <a:normAutofit/>
          </a:bodyPr>
          <a:lstStyle/>
          <a:p>
            <a:r>
              <a:rPr lang="zh-TW" altLang="en-US" dirty="0">
                <a:latin typeface="標楷體" pitchFamily="65" charset="-120"/>
                <a:ea typeface="標楷體" pitchFamily="65" charset="-120"/>
              </a:rPr>
              <a:t>使用產生的模型</a:t>
            </a:r>
            <a:r>
              <a:rPr lang="zh-TW" altLang="en-US" dirty="0" smtClean="0">
                <a:latin typeface="標楷體" pitchFamily="65" charset="-120"/>
                <a:ea typeface="標楷體" pitchFamily="65" charset="-120"/>
              </a:rPr>
              <a:t>預測</a:t>
            </a:r>
            <a:r>
              <a:rPr lang="zh-TW" altLang="en-US" dirty="0">
                <a:latin typeface="標楷體" pitchFamily="65" charset="-120"/>
                <a:ea typeface="標楷體" pitchFamily="65" charset="-120"/>
              </a:rPr>
              <a:t>臉部的特徵</a:t>
            </a:r>
            <a:r>
              <a:rPr lang="zh-TW" altLang="en-US" dirty="0" smtClean="0">
                <a:latin typeface="標楷體" pitchFamily="65" charset="-120"/>
                <a:ea typeface="標楷體" pitchFamily="65" charset="-120"/>
              </a:rPr>
              <a:t>點</a:t>
            </a:r>
            <a:endParaRPr lang="zh-TW" altLang="en-US" dirty="0">
              <a:latin typeface="標楷體" pitchFamily="65" charset="-120"/>
              <a:ea typeface="標楷體" pitchFamily="65" charset="-120"/>
            </a:endParaRPr>
          </a:p>
          <a:p>
            <a:endParaRPr lang="zh-TW" altLang="en-US" sz="2800" dirty="0" smtClean="0"/>
          </a:p>
          <a:p>
            <a:endParaRPr lang="zh-TW" altLang="en-US" sz="2800" dirty="0">
              <a:solidFill>
                <a:schemeClr val="bg1"/>
              </a:solidFill>
            </a:endParaRPr>
          </a:p>
        </p:txBody>
      </p:sp>
      <p:sp>
        <p:nvSpPr>
          <p:cNvPr id="24" name="向右箭號 23"/>
          <p:cNvSpPr/>
          <p:nvPr/>
        </p:nvSpPr>
        <p:spPr>
          <a:xfrm>
            <a:off x="3707904" y="4134178"/>
            <a:ext cx="648072"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標楷體" pitchFamily="65" charset="-120"/>
              <a:ea typeface="標楷體" pitchFamily="65" charset="-120"/>
            </a:endParaRPr>
          </a:p>
        </p:txBody>
      </p:sp>
      <p:sp>
        <p:nvSpPr>
          <p:cNvPr id="25" name="矩形 24"/>
          <p:cNvSpPr/>
          <p:nvPr/>
        </p:nvSpPr>
        <p:spPr>
          <a:xfrm>
            <a:off x="1579918" y="3355518"/>
            <a:ext cx="1872208" cy="1778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itchFamily="65" charset="-120"/>
                <a:ea typeface="標楷體" pitchFamily="65" charset="-120"/>
              </a:rPr>
              <a:t>預測模型</a:t>
            </a:r>
            <a:endParaRPr lang="zh-TW" altLang="en-US" sz="3200" dirty="0">
              <a:latin typeface="標楷體" pitchFamily="65" charset="-120"/>
              <a:ea typeface="標楷體" pitchFamily="65" charset="-12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550" y="2748931"/>
            <a:ext cx="2368550" cy="300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217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a:t>
            </a:r>
            <a:r>
              <a:rPr kumimoji="1" lang="en-US" altLang="zh-TW" dirty="0" err="1" smtClean="0"/>
              <a:t>Unet</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18</a:t>
            </a:fld>
            <a:endParaRPr kumimoji="1" lang="zh-TW" altLang="en-US"/>
          </a:p>
        </p:txBody>
      </p:sp>
      <p:sp>
        <p:nvSpPr>
          <p:cNvPr id="11" name="內容版面配置區 2"/>
          <p:cNvSpPr>
            <a:spLocks noGrp="1"/>
          </p:cNvSpPr>
          <p:nvPr>
            <p:ph idx="1"/>
          </p:nvPr>
        </p:nvSpPr>
        <p:spPr>
          <a:xfrm>
            <a:off x="899592" y="1447800"/>
            <a:ext cx="7708392" cy="4800600"/>
          </a:xfrm>
        </p:spPr>
        <p:txBody>
          <a:bodyPr>
            <a:normAutofit/>
          </a:bodyPr>
          <a:lstStyle/>
          <a:p>
            <a:r>
              <a:rPr lang="en-US" altLang="zh-TW" dirty="0">
                <a:latin typeface="+mn-lt"/>
                <a:ea typeface="+mj-ea"/>
              </a:rPr>
              <a:t>U-net</a:t>
            </a:r>
            <a:r>
              <a:rPr lang="en-US" altLang="zh-TW" sz="1400" dirty="0">
                <a:latin typeface="+mn-lt"/>
                <a:ea typeface="+mj-ea"/>
              </a:rPr>
              <a:t>[1]</a:t>
            </a:r>
            <a:r>
              <a:rPr lang="ja-JP" altLang="en-US" dirty="0">
                <a:latin typeface="+mn-lt"/>
                <a:ea typeface="+mj-ea"/>
              </a:rPr>
              <a:t>：一種卷積神經網絡（</a:t>
            </a:r>
            <a:r>
              <a:rPr lang="en-US" altLang="ja-JP" dirty="0">
                <a:latin typeface="+mn-lt"/>
                <a:ea typeface="+mj-ea"/>
              </a:rPr>
              <a:t>CNN</a:t>
            </a:r>
            <a:r>
              <a:rPr lang="ja-JP" altLang="en-US" dirty="0">
                <a:latin typeface="+mn-lt"/>
                <a:ea typeface="+mj-ea"/>
              </a:rPr>
              <a:t>）方法</a:t>
            </a:r>
            <a:endParaRPr lang="en-US" altLang="ja-JP" dirty="0">
              <a:latin typeface="+mn-lt"/>
              <a:ea typeface="+mj-ea"/>
            </a:endParaRPr>
          </a:p>
          <a:p>
            <a:r>
              <a:rPr lang="zh-TW" altLang="en-US" dirty="0">
                <a:latin typeface="+mn-lt"/>
                <a:ea typeface="+mj-ea"/>
              </a:rPr>
              <a:t>作者</a:t>
            </a:r>
            <a:r>
              <a:rPr lang="ja-JP" altLang="en-US" dirty="0">
                <a:latin typeface="+mn-lt"/>
                <a:ea typeface="+mj-ea"/>
              </a:rPr>
              <a:t>：</a:t>
            </a:r>
            <a:r>
              <a:rPr lang="en-US" altLang="zh-TW" dirty="0">
                <a:latin typeface="+mn-lt"/>
                <a:ea typeface="+mj-ea"/>
              </a:rPr>
              <a:t> Olaf </a:t>
            </a:r>
            <a:r>
              <a:rPr lang="en-US" altLang="zh-TW" dirty="0" err="1">
                <a:latin typeface="+mn-lt"/>
                <a:ea typeface="+mj-ea"/>
              </a:rPr>
              <a:t>Ronneberger</a:t>
            </a:r>
            <a:r>
              <a:rPr lang="en-US" altLang="zh-TW" dirty="0">
                <a:latin typeface="+mn-lt"/>
                <a:ea typeface="+mj-ea"/>
              </a:rPr>
              <a:t>, Philipp Fischer, and Thomas </a:t>
            </a:r>
            <a:r>
              <a:rPr lang="en-US" altLang="zh-TW" dirty="0" err="1">
                <a:latin typeface="+mn-lt"/>
                <a:ea typeface="+mj-ea"/>
              </a:rPr>
              <a:t>Brox</a:t>
            </a:r>
            <a:endParaRPr lang="en-US" altLang="zh-TW" dirty="0">
              <a:latin typeface="+mn-lt"/>
              <a:ea typeface="+mj-ea"/>
            </a:endParaRPr>
          </a:p>
          <a:p>
            <a:r>
              <a:rPr lang="zh-TW" altLang="en-US" dirty="0">
                <a:latin typeface="+mn-lt"/>
                <a:ea typeface="+mj-ea"/>
              </a:rPr>
              <a:t>由來</a:t>
            </a:r>
            <a:r>
              <a:rPr lang="ja-JP" altLang="en-US" dirty="0" smtClean="0">
                <a:latin typeface="+mn-lt"/>
                <a:ea typeface="+mj-ea"/>
              </a:rPr>
              <a:t>：</a:t>
            </a:r>
            <a:r>
              <a:rPr lang="en-US" altLang="zh-TW" dirty="0" smtClean="0">
                <a:latin typeface="+mn-lt"/>
                <a:ea typeface="+mj-ea"/>
              </a:rPr>
              <a:t>U-net</a:t>
            </a:r>
            <a:r>
              <a:rPr lang="zh-TW" altLang="en-US" dirty="0" smtClean="0">
                <a:latin typeface="+mn-lt"/>
                <a:ea typeface="+mj-ea"/>
              </a:rPr>
              <a:t>是由</a:t>
            </a:r>
            <a:r>
              <a:rPr lang="zh-TW" altLang="en-US" dirty="0">
                <a:latin typeface="+mn-lt"/>
                <a:ea typeface="+mj-ea"/>
              </a:rPr>
              <a:t>三位作者在</a:t>
            </a:r>
            <a:r>
              <a:rPr lang="en-US" altLang="zh-TW" dirty="0">
                <a:latin typeface="+mn-lt"/>
                <a:ea typeface="+mj-ea"/>
              </a:rPr>
              <a:t>2015</a:t>
            </a:r>
            <a:r>
              <a:rPr lang="zh-TW" altLang="en-US" dirty="0">
                <a:latin typeface="+mn-lt"/>
                <a:ea typeface="+mj-ea"/>
              </a:rPr>
              <a:t>年發表的</a:t>
            </a:r>
            <a:r>
              <a:rPr lang="en-US" altLang="zh-TW" dirty="0" err="1">
                <a:latin typeface="+mn-lt"/>
                <a:ea typeface="+mj-ea"/>
              </a:rPr>
              <a:t>paper“U</a:t>
            </a:r>
            <a:r>
              <a:rPr lang="en-US" altLang="zh-TW" dirty="0">
                <a:latin typeface="+mn-lt"/>
                <a:ea typeface="+mj-ea"/>
              </a:rPr>
              <a:t>-Net: Convolutional Networks for Biomedical Image Segmentation”</a:t>
            </a:r>
            <a:r>
              <a:rPr lang="zh-TW" altLang="en-US" dirty="0">
                <a:latin typeface="+mn-lt"/>
                <a:ea typeface="+mj-ea"/>
              </a:rPr>
              <a:t>中實現，</a:t>
            </a:r>
            <a:r>
              <a:rPr lang="en-US" altLang="zh-TW" dirty="0">
                <a:latin typeface="+mn-lt"/>
                <a:ea typeface="+mj-ea"/>
              </a:rPr>
              <a:t>U-net</a:t>
            </a:r>
            <a:r>
              <a:rPr lang="zh-TW" altLang="en-US" dirty="0">
                <a:latin typeface="+mn-lt"/>
                <a:ea typeface="+mj-ea"/>
              </a:rPr>
              <a:t>是從</a:t>
            </a:r>
            <a:r>
              <a:rPr lang="en-US" altLang="zh-TW" dirty="0">
                <a:latin typeface="+mn-lt"/>
                <a:ea typeface="+mj-ea"/>
              </a:rPr>
              <a:t>FCN</a:t>
            </a:r>
            <a:r>
              <a:rPr lang="en-US" altLang="zh-TW" sz="1400" dirty="0">
                <a:latin typeface="+mn-lt"/>
                <a:ea typeface="+mj-ea"/>
              </a:rPr>
              <a:t>[2]</a:t>
            </a:r>
            <a:r>
              <a:rPr lang="zh-TW" altLang="en-US" dirty="0">
                <a:latin typeface="+mn-lt"/>
                <a:ea typeface="+mj-ea"/>
              </a:rPr>
              <a:t>改善發展而來。</a:t>
            </a:r>
            <a:endParaRPr lang="en-US" altLang="zh-TW" dirty="0">
              <a:latin typeface="+mn-lt"/>
              <a:ea typeface="+mj-ea"/>
            </a:endParaRPr>
          </a:p>
          <a:p>
            <a:r>
              <a:rPr lang="zh-TW" altLang="en-US" dirty="0">
                <a:latin typeface="+mn-lt"/>
                <a:ea typeface="+mj-ea"/>
              </a:rPr>
              <a:t>用途</a:t>
            </a:r>
            <a:r>
              <a:rPr lang="en-US" altLang="zh-TW" dirty="0">
                <a:latin typeface="+mn-lt"/>
                <a:ea typeface="+mj-ea"/>
              </a:rPr>
              <a:t>:</a:t>
            </a:r>
            <a:r>
              <a:rPr lang="zh-TW" altLang="en-US" dirty="0">
                <a:latin typeface="+mn-lt"/>
                <a:ea typeface="+mj-ea"/>
              </a:rPr>
              <a:t>將圖像分割</a:t>
            </a:r>
            <a:r>
              <a:rPr lang="en-US" altLang="zh-TW" dirty="0">
                <a:latin typeface="+mn-lt"/>
                <a:ea typeface="+mj-ea"/>
              </a:rPr>
              <a:t>(image-segmentation)</a:t>
            </a:r>
            <a:r>
              <a:rPr lang="zh-TW" altLang="en-US" dirty="0">
                <a:latin typeface="+mn-lt"/>
                <a:ea typeface="+mj-ea"/>
              </a:rPr>
              <a:t>，定位圖像中的物體和邊界</a:t>
            </a:r>
          </a:p>
          <a:p>
            <a:endParaRPr lang="zh-TW" altLang="en-US" sz="2800" dirty="0" smtClean="0"/>
          </a:p>
          <a:p>
            <a:endParaRPr lang="zh-TW" altLang="en-US" sz="2800" dirty="0">
              <a:solidFill>
                <a:schemeClr val="bg1"/>
              </a:solidFill>
            </a:endParaRPr>
          </a:p>
        </p:txBody>
      </p:sp>
      <p:pic>
        <p:nvPicPr>
          <p:cNvPr id="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490" y="4663981"/>
            <a:ext cx="1634877" cy="163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692" y="4663981"/>
            <a:ext cx="1627343" cy="161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文字方塊 22"/>
          <p:cNvSpPr txBox="1"/>
          <p:nvPr/>
        </p:nvSpPr>
        <p:spPr>
          <a:xfrm>
            <a:off x="467544" y="6382489"/>
            <a:ext cx="7654660" cy="430887"/>
          </a:xfrm>
          <a:prstGeom prst="rect">
            <a:avLst/>
          </a:prstGeom>
          <a:noFill/>
        </p:spPr>
        <p:txBody>
          <a:bodyPr wrap="none" rtlCol="0">
            <a:spAutoFit/>
          </a:bodyPr>
          <a:lstStyle/>
          <a:p>
            <a:r>
              <a:rPr lang="en-US" altLang="zh-TW" sz="1100" dirty="0" smtClean="0"/>
              <a:t>[1]</a:t>
            </a:r>
            <a:r>
              <a:rPr lang="en-US" altLang="zh-TW" sz="1100" dirty="0"/>
              <a:t> </a:t>
            </a:r>
            <a:r>
              <a:rPr lang="en-US" altLang="zh-TW" sz="1100" dirty="0" err="1"/>
              <a:t>Ronneberger</a:t>
            </a:r>
            <a:r>
              <a:rPr lang="en-US" altLang="zh-TW" sz="1100" dirty="0"/>
              <a:t>, Olaf; Fischer, Philipp; </a:t>
            </a:r>
            <a:r>
              <a:rPr lang="en-US" altLang="zh-TW" sz="1100" dirty="0" err="1"/>
              <a:t>Brox</a:t>
            </a:r>
            <a:r>
              <a:rPr lang="en-US" altLang="zh-TW" sz="1100" dirty="0"/>
              <a:t>, Thomas (2015). "U-Net: Convolutional Networks for Biomedical Image Segmentation"</a:t>
            </a:r>
            <a:endParaRPr lang="en-US" altLang="zh-TW" sz="1100" dirty="0" smtClean="0"/>
          </a:p>
          <a:p>
            <a:r>
              <a:rPr lang="en-US" altLang="zh-TW" sz="1100" dirty="0" smtClean="0"/>
              <a:t>[2]Long</a:t>
            </a:r>
            <a:r>
              <a:rPr lang="en-US" altLang="zh-TW" sz="1100" dirty="0"/>
              <a:t>, J.; </a:t>
            </a:r>
            <a:r>
              <a:rPr lang="en-US" altLang="zh-TW" sz="1100" dirty="0" err="1"/>
              <a:t>Shelhamer</a:t>
            </a:r>
            <a:r>
              <a:rPr lang="en-US" altLang="zh-TW" sz="1100" dirty="0"/>
              <a:t>, E.; Darrell, T. (2014). "Fully convolutional networks for semantic segmentation</a:t>
            </a:r>
            <a:r>
              <a:rPr lang="en-US" altLang="zh-TW" sz="1100" dirty="0" smtClean="0"/>
              <a:t>".</a:t>
            </a:r>
            <a:endParaRPr lang="zh-TW" altLang="en-US" sz="1100" dirty="0"/>
          </a:p>
        </p:txBody>
      </p:sp>
    </p:spTree>
    <p:extLst>
      <p:ext uri="{BB962C8B-B14F-4D97-AF65-F5344CB8AC3E}">
        <p14:creationId xmlns:p14="http://schemas.microsoft.com/office/powerpoint/2010/main" val="383154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508BFFD-AE66-0544-9B57-EC1B8224FD68}"/>
              </a:ext>
            </a:extLst>
          </p:cNvPr>
          <p:cNvSpPr>
            <a:spLocks noGrp="1"/>
          </p:cNvSpPr>
          <p:nvPr>
            <p:ph type="title"/>
          </p:nvPr>
        </p:nvSpPr>
        <p:spPr/>
        <p:txBody>
          <a:bodyPr>
            <a:normAutofit/>
          </a:bodyPr>
          <a:lstStyle/>
          <a:p>
            <a:r>
              <a:rPr kumimoji="1" lang="zh-TW" altLang="en-US" sz="4400" dirty="0"/>
              <a:t>大綱</a:t>
            </a:r>
          </a:p>
        </p:txBody>
      </p:sp>
      <p:sp>
        <p:nvSpPr>
          <p:cNvPr id="3" name="內容版面配置區 2">
            <a:extLst>
              <a:ext uri="{FF2B5EF4-FFF2-40B4-BE49-F238E27FC236}">
                <a16:creationId xmlns="" xmlns:a16="http://schemas.microsoft.com/office/drawing/2014/main" id="{E0DE8E93-D611-3E43-BF23-6B1048A633D3}"/>
              </a:ext>
            </a:extLst>
          </p:cNvPr>
          <p:cNvSpPr>
            <a:spLocks noGrp="1"/>
          </p:cNvSpPr>
          <p:nvPr>
            <p:ph idx="1"/>
          </p:nvPr>
        </p:nvSpPr>
        <p:spPr/>
        <p:txBody>
          <a:bodyPr/>
          <a:lstStyle/>
          <a:p>
            <a:r>
              <a:rPr kumimoji="1" lang="zh-TW" altLang="en-US" dirty="0"/>
              <a:t>緒論</a:t>
            </a:r>
            <a:endParaRPr kumimoji="1" lang="en-US" altLang="zh-TW" dirty="0"/>
          </a:p>
          <a:p>
            <a:r>
              <a:rPr kumimoji="1" lang="zh-TW" altLang="en-US" dirty="0"/>
              <a:t>研究方法與流程</a:t>
            </a:r>
            <a:endParaRPr kumimoji="1" lang="en-US" altLang="zh-TW" dirty="0"/>
          </a:p>
          <a:p>
            <a:r>
              <a:rPr kumimoji="1" lang="zh-TW" altLang="en-US" dirty="0"/>
              <a:t>各項特徵及</a:t>
            </a:r>
            <a:r>
              <a:rPr kumimoji="1" lang="zh-TW" altLang="en-US" dirty="0" smtClean="0"/>
              <a:t>分類</a:t>
            </a:r>
            <a:endParaRPr kumimoji="1" lang="en-US" altLang="zh-TW" dirty="0" smtClean="0"/>
          </a:p>
          <a:p>
            <a:r>
              <a:rPr kumimoji="1" lang="zh-TW" altLang="en-US" dirty="0"/>
              <a:t>程式</a:t>
            </a:r>
            <a:r>
              <a:rPr kumimoji="1" lang="zh-TW" altLang="en-US" dirty="0" smtClean="0"/>
              <a:t>展示</a:t>
            </a:r>
            <a:endParaRPr kumimoji="1" lang="en-US" altLang="zh-TW" dirty="0"/>
          </a:p>
          <a:p>
            <a:r>
              <a:rPr kumimoji="1" lang="zh-TW" altLang="en-US" sz="2400" dirty="0" smtClean="0"/>
              <a:t>未來</a:t>
            </a:r>
            <a:r>
              <a:rPr kumimoji="1" lang="zh-TW" altLang="en-US" sz="2400" dirty="0"/>
              <a:t>展望</a:t>
            </a:r>
            <a:endParaRPr kumimoji="1" lang="zh-TW" altLang="en-US" dirty="0"/>
          </a:p>
        </p:txBody>
      </p:sp>
      <p:sp>
        <p:nvSpPr>
          <p:cNvPr id="4" name="投影片編號版面配置區 3">
            <a:extLst>
              <a:ext uri="{FF2B5EF4-FFF2-40B4-BE49-F238E27FC236}">
                <a16:creationId xmlns="" xmlns:a16="http://schemas.microsoft.com/office/drawing/2014/main" id="{A378B8DF-5D5A-934E-B826-08D46511B39E}"/>
              </a:ext>
            </a:extLst>
          </p:cNvPr>
          <p:cNvSpPr>
            <a:spLocks noGrp="1"/>
          </p:cNvSpPr>
          <p:nvPr>
            <p:ph type="sldNum" sz="quarter" idx="12"/>
          </p:nvPr>
        </p:nvSpPr>
        <p:spPr/>
        <p:txBody>
          <a:bodyPr/>
          <a:lstStyle/>
          <a:p>
            <a:fld id="{0C932019-1518-D642-98C9-E4D235928CB4}" type="slidenum">
              <a:rPr kumimoji="1" lang="zh-TW" altLang="en-US" smtClean="0"/>
              <a:t>1</a:t>
            </a:fld>
            <a:endParaRPr kumimoji="1" lang="zh-TW" altLang="en-US"/>
          </a:p>
        </p:txBody>
      </p:sp>
    </p:spTree>
    <p:extLst>
      <p:ext uri="{BB962C8B-B14F-4D97-AF65-F5344CB8AC3E}">
        <p14:creationId xmlns:p14="http://schemas.microsoft.com/office/powerpoint/2010/main" val="1957912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a:t>
            </a:r>
            <a:r>
              <a:rPr kumimoji="1" lang="en-US" altLang="zh-TW" dirty="0" err="1" smtClean="0"/>
              <a:t>Unet</a:t>
            </a:r>
            <a:r>
              <a:rPr kumimoji="1" lang="zh-TW" altLang="en-US" dirty="0" smtClean="0"/>
              <a:t>標記</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19</a:t>
            </a:fld>
            <a:endParaRPr kumimoji="1" lang="zh-TW" altLang="en-US"/>
          </a:p>
        </p:txBody>
      </p:sp>
      <p:sp>
        <p:nvSpPr>
          <p:cNvPr id="11" name="內容版面配置區 2"/>
          <p:cNvSpPr>
            <a:spLocks noGrp="1"/>
          </p:cNvSpPr>
          <p:nvPr>
            <p:ph idx="1"/>
          </p:nvPr>
        </p:nvSpPr>
        <p:spPr>
          <a:xfrm>
            <a:off x="899592" y="1447800"/>
            <a:ext cx="7708392" cy="4800600"/>
          </a:xfrm>
        </p:spPr>
        <p:txBody>
          <a:bodyPr>
            <a:normAutofit/>
          </a:bodyPr>
          <a:lstStyle/>
          <a:p>
            <a:r>
              <a:rPr lang="zh-TW" altLang="en-US" dirty="0">
                <a:latin typeface="+mn-lt"/>
                <a:ea typeface="+mj-ea"/>
              </a:rPr>
              <a:t>對人臉照片進行標記</a:t>
            </a:r>
          </a:p>
          <a:p>
            <a:r>
              <a:rPr lang="zh-TW" altLang="en-US" dirty="0">
                <a:latin typeface="+mn-lt"/>
                <a:ea typeface="+mj-ea"/>
              </a:rPr>
              <a:t>使用</a:t>
            </a:r>
            <a:r>
              <a:rPr lang="en-US" altLang="zh-TW" dirty="0" err="1">
                <a:latin typeface="+mn-lt"/>
                <a:ea typeface="+mj-ea"/>
              </a:rPr>
              <a:t>labelme</a:t>
            </a:r>
            <a:r>
              <a:rPr lang="zh-TW" altLang="en-US" dirty="0">
                <a:latin typeface="+mn-lt"/>
                <a:ea typeface="+mj-ea"/>
              </a:rPr>
              <a:t>工具標記出耳朵的範圍</a:t>
            </a:r>
          </a:p>
          <a:p>
            <a:r>
              <a:rPr lang="zh-TW" altLang="en-US" dirty="0">
                <a:latin typeface="+mn-lt"/>
                <a:ea typeface="+mj-ea"/>
              </a:rPr>
              <a:t>訓練集</a:t>
            </a:r>
            <a:r>
              <a:rPr lang="en-US" altLang="zh-TW" dirty="0" smtClean="0">
                <a:latin typeface="+mn-lt"/>
                <a:ea typeface="+mj-ea"/>
              </a:rPr>
              <a:t>:1500</a:t>
            </a:r>
            <a:r>
              <a:rPr lang="zh-TW" altLang="en-US" dirty="0" smtClean="0">
                <a:latin typeface="+mn-lt"/>
                <a:ea typeface="+mj-ea"/>
              </a:rPr>
              <a:t>張</a:t>
            </a:r>
            <a:endParaRPr lang="zh-TW" altLang="en-US" dirty="0">
              <a:latin typeface="+mn-lt"/>
              <a:ea typeface="+mj-ea"/>
            </a:endParaRPr>
          </a:p>
          <a:p>
            <a:endParaRPr lang="zh-TW" altLang="en-US" sz="2800" dirty="0" smtClean="0"/>
          </a:p>
          <a:p>
            <a:endParaRPr lang="zh-TW" altLang="en-US" sz="2800"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803" y="3121743"/>
            <a:ext cx="2469225" cy="312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782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a:t>
            </a:r>
            <a:r>
              <a:rPr kumimoji="1" lang="en-US" altLang="zh-TW" dirty="0" err="1" smtClean="0"/>
              <a:t>Unet</a:t>
            </a:r>
            <a:r>
              <a:rPr kumimoji="1" lang="zh-TW" altLang="en-US" dirty="0"/>
              <a:t>訓練</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20</a:t>
            </a:fld>
            <a:endParaRPr kumimoji="1" lang="zh-TW" altLang="en-US"/>
          </a:p>
        </p:txBody>
      </p:sp>
      <p:sp>
        <p:nvSpPr>
          <p:cNvPr id="11" name="內容版面配置區 2"/>
          <p:cNvSpPr>
            <a:spLocks noGrp="1"/>
          </p:cNvSpPr>
          <p:nvPr>
            <p:ph idx="1"/>
          </p:nvPr>
        </p:nvSpPr>
        <p:spPr>
          <a:xfrm>
            <a:off x="899592" y="1447800"/>
            <a:ext cx="7708392" cy="4800600"/>
          </a:xfrm>
        </p:spPr>
        <p:txBody>
          <a:bodyPr>
            <a:normAutofit/>
          </a:bodyPr>
          <a:lstStyle/>
          <a:p>
            <a:r>
              <a:rPr lang="zh-TW" altLang="en-US" dirty="0"/>
              <a:t>將照片及</a:t>
            </a:r>
            <a:r>
              <a:rPr lang="en-US" altLang="zh-TW" dirty="0"/>
              <a:t>label</a:t>
            </a:r>
            <a:r>
              <a:rPr lang="zh-TW" altLang="en-US" dirty="0"/>
              <a:t>完產生的遮罩</a:t>
            </a:r>
            <a:r>
              <a:rPr lang="en-US" altLang="zh-TW" dirty="0"/>
              <a:t>(</a:t>
            </a:r>
            <a:r>
              <a:rPr lang="en-US" altLang="zh-TW" dirty="0" smtClean="0"/>
              <a:t>mask)</a:t>
            </a:r>
            <a:r>
              <a:rPr lang="zh-TW" altLang="en-US" dirty="0"/>
              <a:t>透過</a:t>
            </a:r>
            <a:r>
              <a:rPr lang="en-US" altLang="zh-TW" dirty="0" smtClean="0"/>
              <a:t>U-net</a:t>
            </a:r>
            <a:r>
              <a:rPr lang="zh-TW" altLang="en-US" dirty="0"/>
              <a:t>訓練，產生預測耳朵範圍用的模型</a:t>
            </a:r>
          </a:p>
          <a:p>
            <a:endParaRPr lang="zh-TW" altLang="en-US" sz="2800" dirty="0" smtClean="0"/>
          </a:p>
          <a:p>
            <a:endParaRPr lang="zh-TW" altLang="en-US" sz="2800" dirty="0">
              <a:solidFill>
                <a:schemeClr val="bg1"/>
              </a:solidFill>
            </a:endParaRPr>
          </a:p>
        </p:txBody>
      </p:sp>
      <p:sp>
        <p:nvSpPr>
          <p:cNvPr id="15" name="文字方塊 14"/>
          <p:cNvSpPr txBox="1"/>
          <p:nvPr/>
        </p:nvSpPr>
        <p:spPr>
          <a:xfrm>
            <a:off x="7677684" y="4055454"/>
            <a:ext cx="646331" cy="369332"/>
          </a:xfrm>
          <a:prstGeom prst="rect">
            <a:avLst/>
          </a:prstGeom>
          <a:noFill/>
        </p:spPr>
        <p:txBody>
          <a:bodyPr wrap="none" rtlCol="0">
            <a:spAutoFit/>
          </a:bodyPr>
          <a:lstStyle/>
          <a:p>
            <a:r>
              <a:rPr lang="zh-TW" altLang="en-US" dirty="0">
                <a:solidFill>
                  <a:schemeClr val="bg1"/>
                </a:solidFill>
                <a:latin typeface="標楷體" pitchFamily="65" charset="-120"/>
                <a:ea typeface="標楷體" pitchFamily="65" charset="-120"/>
              </a:rPr>
              <a:t>平移</a:t>
            </a:r>
          </a:p>
        </p:txBody>
      </p:sp>
      <p:sp>
        <p:nvSpPr>
          <p:cNvPr id="17" name="向右箭號 16"/>
          <p:cNvSpPr/>
          <p:nvPr/>
        </p:nvSpPr>
        <p:spPr>
          <a:xfrm>
            <a:off x="2955570" y="4144996"/>
            <a:ext cx="648072"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標楷體" pitchFamily="65" charset="-120"/>
              <a:ea typeface="標楷體" pitchFamily="65" charset="-120"/>
            </a:endParaRPr>
          </a:p>
        </p:txBody>
      </p:sp>
      <p:sp>
        <p:nvSpPr>
          <p:cNvPr id="18" name="橢圓 17"/>
          <p:cNvSpPr/>
          <p:nvPr/>
        </p:nvSpPr>
        <p:spPr>
          <a:xfrm>
            <a:off x="3707904" y="3179099"/>
            <a:ext cx="2232248" cy="216505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3200" dirty="0">
                <a:latin typeface="標楷體" pitchFamily="65" charset="-120"/>
                <a:ea typeface="標楷體" pitchFamily="65" charset="-120"/>
              </a:rPr>
              <a:t>訓練</a:t>
            </a:r>
          </a:p>
        </p:txBody>
      </p:sp>
      <p:sp>
        <p:nvSpPr>
          <p:cNvPr id="19" name="向右箭號 18"/>
          <p:cNvSpPr/>
          <p:nvPr/>
        </p:nvSpPr>
        <p:spPr>
          <a:xfrm>
            <a:off x="6084168" y="4150896"/>
            <a:ext cx="648072"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標楷體" pitchFamily="65" charset="-120"/>
              <a:ea typeface="標楷體" pitchFamily="65" charset="-120"/>
            </a:endParaRPr>
          </a:p>
        </p:txBody>
      </p:sp>
      <p:sp>
        <p:nvSpPr>
          <p:cNvPr id="20" name="矩形 19"/>
          <p:cNvSpPr/>
          <p:nvPr/>
        </p:nvSpPr>
        <p:spPr>
          <a:xfrm>
            <a:off x="6948264" y="3366336"/>
            <a:ext cx="1872208" cy="1778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itchFamily="65" charset="-120"/>
                <a:ea typeface="標楷體" pitchFamily="65" charset="-120"/>
              </a:rPr>
              <a:t>預測模型</a:t>
            </a:r>
            <a:endParaRPr lang="zh-TW" altLang="en-US" sz="3200" dirty="0">
              <a:latin typeface="標楷體" pitchFamily="65" charset="-120"/>
              <a:ea typeface="標楷體" pitchFamily="65" charset="-120"/>
            </a:endParaRPr>
          </a:p>
        </p:txBody>
      </p:sp>
      <p:sp>
        <p:nvSpPr>
          <p:cNvPr id="21" name="文字方塊 20"/>
          <p:cNvSpPr txBox="1"/>
          <p:nvPr/>
        </p:nvSpPr>
        <p:spPr>
          <a:xfrm>
            <a:off x="1176655" y="2204916"/>
            <a:ext cx="646331" cy="369332"/>
          </a:xfrm>
          <a:prstGeom prst="rect">
            <a:avLst/>
          </a:prstGeom>
          <a:noFill/>
        </p:spPr>
        <p:txBody>
          <a:bodyPr wrap="none" rtlCol="0">
            <a:spAutoFit/>
          </a:bodyPr>
          <a:lstStyle/>
          <a:p>
            <a:r>
              <a:rPr lang="zh-TW" altLang="en-US" dirty="0">
                <a:latin typeface="標楷體" pitchFamily="65" charset="-120"/>
                <a:ea typeface="標楷體" pitchFamily="65" charset="-120"/>
              </a:rPr>
              <a:t>原圖</a:t>
            </a:r>
          </a:p>
        </p:txBody>
      </p:sp>
      <p:sp>
        <p:nvSpPr>
          <p:cNvPr id="22" name="文字方塊 21"/>
          <p:cNvSpPr txBox="1"/>
          <p:nvPr/>
        </p:nvSpPr>
        <p:spPr>
          <a:xfrm>
            <a:off x="1188494" y="4282923"/>
            <a:ext cx="646331" cy="369332"/>
          </a:xfrm>
          <a:prstGeom prst="rect">
            <a:avLst/>
          </a:prstGeom>
          <a:noFill/>
        </p:spPr>
        <p:txBody>
          <a:bodyPr wrap="none" rtlCol="0">
            <a:spAutoFit/>
          </a:bodyPr>
          <a:lstStyle/>
          <a:p>
            <a:r>
              <a:rPr lang="zh-TW" altLang="en-US" dirty="0">
                <a:latin typeface="標楷體" pitchFamily="65" charset="-120"/>
                <a:ea typeface="標楷體" pitchFamily="65" charset="-120"/>
              </a:rPr>
              <a:t>遮罩</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19" y="2574248"/>
            <a:ext cx="1408680" cy="178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19" y="4652255"/>
            <a:ext cx="1408680" cy="178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199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a:t>
            </a:r>
            <a:r>
              <a:rPr kumimoji="1" lang="en-US" altLang="zh-TW" dirty="0" err="1" smtClean="0"/>
              <a:t>Unet</a:t>
            </a:r>
            <a:r>
              <a:rPr kumimoji="1" lang="zh-TW" altLang="en-US" dirty="0" smtClean="0"/>
              <a:t>預測</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21</a:t>
            </a:fld>
            <a:endParaRPr kumimoji="1" lang="zh-TW" altLang="en-US"/>
          </a:p>
        </p:txBody>
      </p:sp>
      <p:sp>
        <p:nvSpPr>
          <p:cNvPr id="11" name="內容版面配置區 2"/>
          <p:cNvSpPr>
            <a:spLocks noGrp="1"/>
          </p:cNvSpPr>
          <p:nvPr>
            <p:ph idx="1"/>
          </p:nvPr>
        </p:nvSpPr>
        <p:spPr>
          <a:xfrm>
            <a:off x="899592" y="1447800"/>
            <a:ext cx="7708392" cy="4800600"/>
          </a:xfrm>
        </p:spPr>
        <p:txBody>
          <a:bodyPr>
            <a:normAutofit/>
          </a:bodyPr>
          <a:lstStyle/>
          <a:p>
            <a:r>
              <a:rPr lang="zh-TW" altLang="en-US" dirty="0">
                <a:latin typeface="標楷體" pitchFamily="65" charset="-120"/>
                <a:ea typeface="標楷體" pitchFamily="65" charset="-120"/>
              </a:rPr>
              <a:t>使用產生的模型預測耳朵範圍</a:t>
            </a:r>
          </a:p>
          <a:p>
            <a:endParaRPr lang="zh-TW" altLang="en-US" sz="2800" dirty="0" smtClean="0"/>
          </a:p>
          <a:p>
            <a:endParaRPr lang="zh-TW" altLang="en-US" sz="2800" dirty="0">
              <a:solidFill>
                <a:schemeClr val="bg1"/>
              </a:solidFill>
            </a:endParaRPr>
          </a:p>
        </p:txBody>
      </p:sp>
      <p:sp>
        <p:nvSpPr>
          <p:cNvPr id="24" name="向右箭號 23"/>
          <p:cNvSpPr/>
          <p:nvPr/>
        </p:nvSpPr>
        <p:spPr>
          <a:xfrm>
            <a:off x="3707904" y="4134178"/>
            <a:ext cx="648072"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標楷體" pitchFamily="65" charset="-120"/>
              <a:ea typeface="標楷體" pitchFamily="65" charset="-120"/>
            </a:endParaRPr>
          </a:p>
        </p:txBody>
      </p:sp>
      <p:sp>
        <p:nvSpPr>
          <p:cNvPr id="25" name="矩形 24"/>
          <p:cNvSpPr/>
          <p:nvPr/>
        </p:nvSpPr>
        <p:spPr>
          <a:xfrm>
            <a:off x="1579918" y="3355518"/>
            <a:ext cx="1872208" cy="1778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itchFamily="65" charset="-120"/>
                <a:ea typeface="標楷體" pitchFamily="65" charset="-120"/>
              </a:rPr>
              <a:t>預測模型</a:t>
            </a:r>
            <a:endParaRPr lang="zh-TW" altLang="en-US" sz="3200" dirty="0">
              <a:latin typeface="標楷體" pitchFamily="65" charset="-120"/>
              <a:ea typeface="標楷體" pitchFamily="65" charset="-120"/>
            </a:endParaRPr>
          </a:p>
        </p:txBody>
      </p:sp>
      <p:pic>
        <p:nvPicPr>
          <p:cNvPr id="7171" name="Picture 3" descr="D:\ALL800x600\eye_dataset\face\predict\BBB_predi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212" y="2981724"/>
            <a:ext cx="3368387" cy="252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4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－分析</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22</a:t>
            </a:fld>
            <a:endParaRPr kumimoji="1" lang="zh-TW" altLang="en-US"/>
          </a:p>
        </p:txBody>
      </p:sp>
      <p:sp>
        <p:nvSpPr>
          <p:cNvPr id="12" name="文字方塊 11"/>
          <p:cNvSpPr txBox="1"/>
          <p:nvPr/>
        </p:nvSpPr>
        <p:spPr>
          <a:xfrm>
            <a:off x="1865950" y="1340768"/>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拍照</a:t>
            </a:r>
            <a:endParaRPr lang="zh-TW" altLang="en-US" dirty="0">
              <a:latin typeface="標楷體" pitchFamily="65" charset="-120"/>
              <a:ea typeface="標楷體" pitchFamily="65" charset="-12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3285" y="1794273"/>
            <a:ext cx="1566623" cy="25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888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－分析</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23</a:t>
            </a:fld>
            <a:endParaRPr kumimoji="1" lang="zh-TW" altLang="en-US"/>
          </a:p>
        </p:txBody>
      </p:sp>
      <p:sp>
        <p:nvSpPr>
          <p:cNvPr id="12" name="文字方塊 11"/>
          <p:cNvSpPr txBox="1"/>
          <p:nvPr/>
        </p:nvSpPr>
        <p:spPr>
          <a:xfrm>
            <a:off x="1865950" y="1340768"/>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拍照</a:t>
            </a:r>
            <a:endParaRPr lang="zh-TW" altLang="en-US" dirty="0">
              <a:latin typeface="標楷體" pitchFamily="65" charset="-120"/>
              <a:ea typeface="標楷體" pitchFamily="65" charset="-12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3285" y="1794273"/>
            <a:ext cx="1566623" cy="25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75856" y="1707902"/>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3285" y="1794273"/>
            <a:ext cx="1566623" cy="25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2985559" y="231245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sp>
        <p:nvSpPr>
          <p:cNvPr id="9" name="文字方塊 8"/>
          <p:cNvSpPr txBox="1"/>
          <p:nvPr/>
        </p:nvSpPr>
        <p:spPr>
          <a:xfrm>
            <a:off x="4102958" y="1331476"/>
            <a:ext cx="1107996"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上傳雲端</a:t>
            </a:r>
            <a:endParaRPr lang="zh-TW" altLang="en-US" dirty="0">
              <a:latin typeface="標楷體" pitchFamily="65" charset="-120"/>
              <a:ea typeface="標楷體" pitchFamily="65" charset="-120"/>
            </a:endParaRPr>
          </a:p>
        </p:txBody>
      </p:sp>
      <p:sp>
        <p:nvSpPr>
          <p:cNvPr id="10" name="向右箭號 9"/>
          <p:cNvSpPr/>
          <p:nvPr/>
        </p:nvSpPr>
        <p:spPr>
          <a:xfrm>
            <a:off x="2876676" y="2679968"/>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131" y="4568024"/>
            <a:ext cx="1271186" cy="163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34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－分析</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24</a:t>
            </a:fld>
            <a:endParaRPr kumimoji="1" lang="zh-TW" altLang="en-US"/>
          </a:p>
        </p:txBody>
      </p:sp>
      <p:pic>
        <p:nvPicPr>
          <p:cNvPr id="14" name="Picture 8" descr="「python」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624" y="2706047"/>
            <a:ext cx="722953" cy="7229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dlib」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728" y="2706047"/>
            <a:ext cx="1013153" cy="722953"/>
          </a:xfrm>
          <a:prstGeom prst="rect">
            <a:avLst/>
          </a:prstGeom>
          <a:noFill/>
          <a:extLst>
            <a:ext uri="{909E8E84-426E-40DD-AFC4-6F175D3DCCD1}">
              <a14:hiddenFill xmlns:a14="http://schemas.microsoft.com/office/drawing/2010/main">
                <a:solidFill>
                  <a:srgbClr val="FFFFFF"/>
                </a:solidFill>
              </a14:hiddenFill>
            </a:ext>
          </a:extLst>
        </p:spPr>
      </p:pic>
      <p:sp>
        <p:nvSpPr>
          <p:cNvPr id="16" name="向右箭號 15"/>
          <p:cNvSpPr/>
          <p:nvPr/>
        </p:nvSpPr>
        <p:spPr>
          <a:xfrm>
            <a:off x="5620512" y="2706047"/>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sp>
        <p:nvSpPr>
          <p:cNvPr id="17" name="文字方塊 16"/>
          <p:cNvSpPr txBox="1"/>
          <p:nvPr/>
        </p:nvSpPr>
        <p:spPr>
          <a:xfrm>
            <a:off x="2985559" y="231245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sp>
        <p:nvSpPr>
          <p:cNvPr id="18" name="文字方塊 17"/>
          <p:cNvSpPr txBox="1"/>
          <p:nvPr/>
        </p:nvSpPr>
        <p:spPr>
          <a:xfrm>
            <a:off x="5688994" y="232420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sp>
        <p:nvSpPr>
          <p:cNvPr id="19" name="文字方塊 18"/>
          <p:cNvSpPr txBox="1"/>
          <p:nvPr/>
        </p:nvSpPr>
        <p:spPr>
          <a:xfrm>
            <a:off x="6372200" y="1412776"/>
            <a:ext cx="2608406"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Dlib</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U-net</a:t>
            </a:r>
            <a:r>
              <a:rPr lang="zh-TW" altLang="en-US" dirty="0" smtClean="0">
                <a:latin typeface="標楷體" pitchFamily="65" charset="-120"/>
                <a:ea typeface="標楷體" pitchFamily="65" charset="-120"/>
              </a:rPr>
              <a:t>尋找特徵點</a:t>
            </a:r>
            <a:endParaRPr lang="zh-TW" altLang="en-US" dirty="0">
              <a:latin typeface="標楷體" pitchFamily="65" charset="-120"/>
              <a:ea typeface="標楷體" pitchFamily="65" charset="-120"/>
            </a:endParaRPr>
          </a:p>
        </p:txBody>
      </p:sp>
      <p:sp>
        <p:nvSpPr>
          <p:cNvPr id="20" name="向右箭號 19"/>
          <p:cNvSpPr/>
          <p:nvPr/>
        </p:nvSpPr>
        <p:spPr>
          <a:xfrm>
            <a:off x="2876676" y="2679968"/>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75856" y="1707902"/>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73285" y="1794273"/>
            <a:ext cx="1566623" cy="25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967" y="4568024"/>
            <a:ext cx="1271186" cy="163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038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－分析</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25</a:t>
            </a:fld>
            <a:endParaRPr kumimoji="1" lang="zh-TW" altLang="en-US"/>
          </a:p>
        </p:txBody>
      </p:sp>
      <p:sp>
        <p:nvSpPr>
          <p:cNvPr id="24" name="向右箭號 23"/>
          <p:cNvSpPr/>
          <p:nvPr/>
        </p:nvSpPr>
        <p:spPr>
          <a:xfrm rot="10800000">
            <a:off x="5620512" y="3097639"/>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sp>
        <p:nvSpPr>
          <p:cNvPr id="25" name="文字方塊 24"/>
          <p:cNvSpPr txBox="1"/>
          <p:nvPr/>
        </p:nvSpPr>
        <p:spPr>
          <a:xfrm>
            <a:off x="2985559" y="231245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sp>
        <p:nvSpPr>
          <p:cNvPr id="26" name="文字方塊 25"/>
          <p:cNvSpPr txBox="1"/>
          <p:nvPr/>
        </p:nvSpPr>
        <p:spPr>
          <a:xfrm>
            <a:off x="5688994" y="3381670"/>
            <a:ext cx="646331" cy="369332"/>
          </a:xfrm>
          <a:prstGeom prst="rect">
            <a:avLst/>
          </a:prstGeom>
          <a:noFill/>
        </p:spPr>
        <p:txBody>
          <a:bodyPr wrap="none" rtlCol="0">
            <a:spAutoFit/>
          </a:bodyPr>
          <a:lstStyle/>
          <a:p>
            <a:r>
              <a:rPr lang="zh-TW" altLang="en-US" dirty="0">
                <a:latin typeface="標楷體" pitchFamily="65" charset="-120"/>
                <a:ea typeface="標楷體" pitchFamily="65" charset="-120"/>
              </a:rPr>
              <a:t>座標</a:t>
            </a:r>
          </a:p>
        </p:txBody>
      </p:sp>
      <p:sp>
        <p:nvSpPr>
          <p:cNvPr id="27" name="文字方塊 26"/>
          <p:cNvSpPr txBox="1"/>
          <p:nvPr/>
        </p:nvSpPr>
        <p:spPr>
          <a:xfrm>
            <a:off x="6963308" y="4653136"/>
            <a:ext cx="1107996" cy="369332"/>
          </a:xfrm>
          <a:prstGeom prst="rect">
            <a:avLst/>
          </a:prstGeom>
          <a:noFill/>
        </p:spPr>
        <p:txBody>
          <a:bodyPr wrap="none" rtlCol="0">
            <a:spAutoFit/>
          </a:bodyPr>
          <a:lstStyle/>
          <a:p>
            <a:r>
              <a:rPr lang="zh-TW" altLang="en-US" dirty="0">
                <a:latin typeface="標楷體" pitchFamily="65" charset="-120"/>
                <a:ea typeface="標楷體" pitchFamily="65" charset="-120"/>
              </a:rPr>
              <a:t>回</a:t>
            </a:r>
            <a:r>
              <a:rPr lang="zh-TW" altLang="en-US" dirty="0" smtClean="0">
                <a:latin typeface="標楷體" pitchFamily="65" charset="-120"/>
                <a:ea typeface="標楷體" pitchFamily="65" charset="-120"/>
              </a:rPr>
              <a:t>傳座標</a:t>
            </a:r>
            <a:endParaRPr lang="zh-TW" altLang="en-US" dirty="0">
              <a:latin typeface="標楷體" pitchFamily="65" charset="-120"/>
              <a:ea typeface="標楷體" pitchFamily="65" charset="-120"/>
            </a:endParaRPr>
          </a:p>
        </p:txBody>
      </p:sp>
      <p:sp>
        <p:nvSpPr>
          <p:cNvPr id="28" name="向右箭號 27"/>
          <p:cNvSpPr/>
          <p:nvPr/>
        </p:nvSpPr>
        <p:spPr>
          <a:xfrm>
            <a:off x="2876676" y="2679968"/>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pic>
        <p:nvPicPr>
          <p:cNvPr id="29" name="Picture 8" descr="「python」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624" y="2706047"/>
            <a:ext cx="722953" cy="72295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lib」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728" y="2706047"/>
            <a:ext cx="1013153" cy="722953"/>
          </a:xfrm>
          <a:prstGeom prst="rect">
            <a:avLst/>
          </a:prstGeom>
          <a:noFill/>
          <a:extLst>
            <a:ext uri="{909E8E84-426E-40DD-AFC4-6F175D3DCCD1}">
              <a14:hiddenFill xmlns:a14="http://schemas.microsoft.com/office/drawing/2010/main">
                <a:solidFill>
                  <a:srgbClr val="FFFFFF"/>
                </a:solidFill>
              </a14:hiddenFill>
            </a:ext>
          </a:extLst>
        </p:spPr>
      </p:pic>
      <p:sp>
        <p:nvSpPr>
          <p:cNvPr id="31" name="向右箭號 30"/>
          <p:cNvSpPr/>
          <p:nvPr/>
        </p:nvSpPr>
        <p:spPr>
          <a:xfrm>
            <a:off x="5620512" y="2706047"/>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sp>
        <p:nvSpPr>
          <p:cNvPr id="32" name="文字方塊 31"/>
          <p:cNvSpPr txBox="1"/>
          <p:nvPr/>
        </p:nvSpPr>
        <p:spPr>
          <a:xfrm>
            <a:off x="5688994" y="232420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pic>
        <p:nvPicPr>
          <p:cNvPr id="34"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75856" y="1707902"/>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73285" y="1794273"/>
            <a:ext cx="1566623" cy="25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6631" y="4674152"/>
            <a:ext cx="1291858" cy="147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67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－分析</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26</a:t>
            </a:fld>
            <a:endParaRPr kumimoji="1" lang="zh-TW" altLang="en-US"/>
          </a:p>
        </p:txBody>
      </p:sp>
      <p:sp>
        <p:nvSpPr>
          <p:cNvPr id="16" name="向右箭號 15"/>
          <p:cNvSpPr/>
          <p:nvPr/>
        </p:nvSpPr>
        <p:spPr>
          <a:xfrm rot="10800000">
            <a:off x="5620512" y="3097639"/>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sp>
        <p:nvSpPr>
          <p:cNvPr id="17" name="文字方塊 16"/>
          <p:cNvSpPr txBox="1"/>
          <p:nvPr/>
        </p:nvSpPr>
        <p:spPr>
          <a:xfrm>
            <a:off x="2985559" y="231245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sp>
        <p:nvSpPr>
          <p:cNvPr id="18" name="文字方塊 17"/>
          <p:cNvSpPr txBox="1"/>
          <p:nvPr/>
        </p:nvSpPr>
        <p:spPr>
          <a:xfrm>
            <a:off x="5688994" y="3381670"/>
            <a:ext cx="646331" cy="369332"/>
          </a:xfrm>
          <a:prstGeom prst="rect">
            <a:avLst/>
          </a:prstGeom>
          <a:noFill/>
        </p:spPr>
        <p:txBody>
          <a:bodyPr wrap="none" rtlCol="0">
            <a:spAutoFit/>
          </a:bodyPr>
          <a:lstStyle/>
          <a:p>
            <a:r>
              <a:rPr lang="zh-TW" altLang="en-US" dirty="0">
                <a:latin typeface="標楷體" pitchFamily="65" charset="-120"/>
                <a:ea typeface="標楷體" pitchFamily="65" charset="-120"/>
              </a:rPr>
              <a:t>座標</a:t>
            </a:r>
          </a:p>
        </p:txBody>
      </p:sp>
      <p:sp>
        <p:nvSpPr>
          <p:cNvPr id="19" name="文字方塊 18"/>
          <p:cNvSpPr txBox="1"/>
          <p:nvPr/>
        </p:nvSpPr>
        <p:spPr>
          <a:xfrm>
            <a:off x="4090010" y="4653136"/>
            <a:ext cx="1107996" cy="369332"/>
          </a:xfrm>
          <a:prstGeom prst="rect">
            <a:avLst/>
          </a:prstGeom>
          <a:noFill/>
        </p:spPr>
        <p:txBody>
          <a:bodyPr wrap="none" rtlCol="0">
            <a:spAutoFit/>
          </a:bodyPr>
          <a:lstStyle/>
          <a:p>
            <a:r>
              <a:rPr lang="zh-TW" altLang="en-US" dirty="0">
                <a:latin typeface="標楷體" pitchFamily="65" charset="-120"/>
                <a:ea typeface="標楷體" pitchFamily="65" charset="-120"/>
              </a:rPr>
              <a:t>程式分析</a:t>
            </a:r>
          </a:p>
        </p:txBody>
      </p:sp>
      <p:sp>
        <p:nvSpPr>
          <p:cNvPr id="20" name="向右箭號 19"/>
          <p:cNvSpPr/>
          <p:nvPr/>
        </p:nvSpPr>
        <p:spPr>
          <a:xfrm>
            <a:off x="2876676" y="2679968"/>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pic>
        <p:nvPicPr>
          <p:cNvPr id="21" name="Picture 8" descr="「python」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624" y="2706047"/>
            <a:ext cx="722953" cy="7229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dlib」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728" y="2706047"/>
            <a:ext cx="1013153" cy="722953"/>
          </a:xfrm>
          <a:prstGeom prst="rect">
            <a:avLst/>
          </a:prstGeom>
          <a:noFill/>
          <a:extLst>
            <a:ext uri="{909E8E84-426E-40DD-AFC4-6F175D3DCCD1}">
              <a14:hiddenFill xmlns:a14="http://schemas.microsoft.com/office/drawing/2010/main">
                <a:solidFill>
                  <a:srgbClr val="FFFFFF"/>
                </a:solidFill>
              </a14:hiddenFill>
            </a:ext>
          </a:extLst>
        </p:spPr>
      </p:pic>
      <p:sp>
        <p:nvSpPr>
          <p:cNvPr id="23" name="向右箭號 22"/>
          <p:cNvSpPr/>
          <p:nvPr/>
        </p:nvSpPr>
        <p:spPr>
          <a:xfrm>
            <a:off x="5620512" y="2706047"/>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sp>
        <p:nvSpPr>
          <p:cNvPr id="36" name="文字方塊 35"/>
          <p:cNvSpPr txBox="1"/>
          <p:nvPr/>
        </p:nvSpPr>
        <p:spPr>
          <a:xfrm>
            <a:off x="5688994" y="232420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pic>
        <p:nvPicPr>
          <p:cNvPr id="38"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75856" y="1707902"/>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73285" y="1794273"/>
            <a:ext cx="1566623" cy="25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6631" y="4674152"/>
            <a:ext cx="1291858" cy="147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884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CF6A47-E249-469E-87A0-C6984A99BF2B}"/>
              </a:ext>
            </a:extLst>
          </p:cNvPr>
          <p:cNvSpPr>
            <a:spLocks noGrp="1"/>
          </p:cNvSpPr>
          <p:nvPr>
            <p:ph type="title"/>
          </p:nvPr>
        </p:nvSpPr>
        <p:spPr/>
        <p:txBody>
          <a:bodyPr/>
          <a:lstStyle/>
          <a:p>
            <a:r>
              <a:rPr kumimoji="1" lang="zh-TW" altLang="en-US" dirty="0"/>
              <a:t>研究方法與流程</a:t>
            </a:r>
            <a:r>
              <a:rPr kumimoji="1" lang="zh-TW" altLang="en-US" dirty="0" smtClean="0"/>
              <a:t>－分析</a:t>
            </a:r>
            <a:endParaRPr lang="zh-TW" altLang="en-US" dirty="0"/>
          </a:p>
        </p:txBody>
      </p:sp>
      <p:sp>
        <p:nvSpPr>
          <p:cNvPr id="4" name="投影片編號版面配置區 3">
            <a:extLst>
              <a:ext uri="{FF2B5EF4-FFF2-40B4-BE49-F238E27FC236}">
                <a16:creationId xmlns="" xmlns:a16="http://schemas.microsoft.com/office/drawing/2014/main" id="{65BCEDDB-32AE-44F4-A94F-E7074FD15842}"/>
              </a:ext>
            </a:extLst>
          </p:cNvPr>
          <p:cNvSpPr>
            <a:spLocks noGrp="1"/>
          </p:cNvSpPr>
          <p:nvPr>
            <p:ph type="sldNum" sz="quarter" idx="12"/>
          </p:nvPr>
        </p:nvSpPr>
        <p:spPr/>
        <p:txBody>
          <a:bodyPr/>
          <a:lstStyle/>
          <a:p>
            <a:fld id="{0C932019-1518-D642-98C9-E4D235928CB4}" type="slidenum">
              <a:rPr kumimoji="1" lang="zh-TW" altLang="en-US" smtClean="0"/>
              <a:t>27</a:t>
            </a:fld>
            <a:endParaRPr kumimoji="1" lang="zh-TW" altLang="en-US"/>
          </a:p>
        </p:txBody>
      </p:sp>
      <p:sp>
        <p:nvSpPr>
          <p:cNvPr id="24" name="向右箭號 23"/>
          <p:cNvSpPr/>
          <p:nvPr/>
        </p:nvSpPr>
        <p:spPr>
          <a:xfrm rot="10800000">
            <a:off x="5620512" y="3097639"/>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sp>
        <p:nvSpPr>
          <p:cNvPr id="25" name="文字方塊 24"/>
          <p:cNvSpPr txBox="1"/>
          <p:nvPr/>
        </p:nvSpPr>
        <p:spPr>
          <a:xfrm>
            <a:off x="2985559" y="231245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sp>
        <p:nvSpPr>
          <p:cNvPr id="26" name="文字方塊 25"/>
          <p:cNvSpPr txBox="1"/>
          <p:nvPr/>
        </p:nvSpPr>
        <p:spPr>
          <a:xfrm>
            <a:off x="5688994" y="3381670"/>
            <a:ext cx="646331" cy="369332"/>
          </a:xfrm>
          <a:prstGeom prst="rect">
            <a:avLst/>
          </a:prstGeom>
          <a:noFill/>
        </p:spPr>
        <p:txBody>
          <a:bodyPr wrap="none" rtlCol="0">
            <a:spAutoFit/>
          </a:bodyPr>
          <a:lstStyle/>
          <a:p>
            <a:r>
              <a:rPr lang="zh-TW" altLang="en-US" dirty="0">
                <a:latin typeface="標楷體" pitchFamily="65" charset="-120"/>
                <a:ea typeface="標楷體" pitchFamily="65" charset="-120"/>
              </a:rPr>
              <a:t>座標</a:t>
            </a:r>
          </a:p>
        </p:txBody>
      </p:sp>
      <p:sp>
        <p:nvSpPr>
          <p:cNvPr id="27" name="文字方塊 26"/>
          <p:cNvSpPr txBox="1"/>
          <p:nvPr/>
        </p:nvSpPr>
        <p:spPr>
          <a:xfrm>
            <a:off x="2523893" y="6341665"/>
            <a:ext cx="1569660" cy="369332"/>
          </a:xfrm>
          <a:prstGeom prst="rect">
            <a:avLst/>
          </a:prstGeom>
          <a:noFill/>
        </p:spPr>
        <p:txBody>
          <a:bodyPr wrap="none" rtlCol="0">
            <a:spAutoFit/>
          </a:bodyPr>
          <a:lstStyle/>
          <a:p>
            <a:r>
              <a:rPr lang="zh-TW" altLang="en-US" dirty="0">
                <a:latin typeface="標楷體" pitchFamily="65" charset="-120"/>
                <a:ea typeface="標楷體" pitchFamily="65" charset="-120"/>
              </a:rPr>
              <a:t>回</a:t>
            </a:r>
            <a:r>
              <a:rPr lang="zh-TW" altLang="en-US" dirty="0" smtClean="0">
                <a:latin typeface="標楷體" pitchFamily="65" charset="-120"/>
                <a:ea typeface="標楷體" pitchFamily="65" charset="-120"/>
              </a:rPr>
              <a:t>傳分析結果</a:t>
            </a:r>
            <a:endParaRPr lang="zh-TW" altLang="en-US" dirty="0">
              <a:latin typeface="標楷體" pitchFamily="65" charset="-120"/>
              <a:ea typeface="標楷體" pitchFamily="65" charset="-120"/>
            </a:endParaRPr>
          </a:p>
        </p:txBody>
      </p:sp>
      <p:sp>
        <p:nvSpPr>
          <p:cNvPr id="28" name="向右箭號 27"/>
          <p:cNvSpPr/>
          <p:nvPr/>
        </p:nvSpPr>
        <p:spPr>
          <a:xfrm>
            <a:off x="2876676" y="2679968"/>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pic>
        <p:nvPicPr>
          <p:cNvPr id="29" name="Picture 8" descr="「python」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624" y="2706047"/>
            <a:ext cx="722953" cy="72295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lib」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728" y="2706047"/>
            <a:ext cx="1013153" cy="722953"/>
          </a:xfrm>
          <a:prstGeom prst="rect">
            <a:avLst/>
          </a:prstGeom>
          <a:noFill/>
          <a:extLst>
            <a:ext uri="{909E8E84-426E-40DD-AFC4-6F175D3DCCD1}">
              <a14:hiddenFill xmlns:a14="http://schemas.microsoft.com/office/drawing/2010/main">
                <a:solidFill>
                  <a:srgbClr val="FFFFFF"/>
                </a:solidFill>
              </a14:hiddenFill>
            </a:ext>
          </a:extLst>
        </p:spPr>
      </p:pic>
      <p:sp>
        <p:nvSpPr>
          <p:cNvPr id="31" name="向右箭號 30"/>
          <p:cNvSpPr/>
          <p:nvPr/>
        </p:nvSpPr>
        <p:spPr>
          <a:xfrm>
            <a:off x="5620512" y="2706047"/>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sp>
        <p:nvSpPr>
          <p:cNvPr id="32" name="文字方塊 31"/>
          <p:cNvSpPr txBox="1"/>
          <p:nvPr/>
        </p:nvSpPr>
        <p:spPr>
          <a:xfrm>
            <a:off x="5688994" y="2324202"/>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照片</a:t>
            </a:r>
            <a:endParaRPr lang="zh-TW" altLang="en-US" dirty="0">
              <a:latin typeface="標楷體" pitchFamily="65" charset="-120"/>
              <a:ea typeface="標楷體" pitchFamily="65" charset="-120"/>
            </a:endParaRPr>
          </a:p>
        </p:txBody>
      </p:sp>
      <p:sp>
        <p:nvSpPr>
          <p:cNvPr id="33" name="向右箭號 32"/>
          <p:cNvSpPr/>
          <p:nvPr/>
        </p:nvSpPr>
        <p:spPr>
          <a:xfrm rot="10800000">
            <a:off x="2876676" y="3097639"/>
            <a:ext cx="864096" cy="2332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標楷體" pitchFamily="65" charset="-120"/>
              <a:ea typeface="標楷體" pitchFamily="65" charset="-120"/>
            </a:endParaRPr>
          </a:p>
        </p:txBody>
      </p:sp>
      <p:sp>
        <p:nvSpPr>
          <p:cNvPr id="34" name="文字方塊 33"/>
          <p:cNvSpPr txBox="1"/>
          <p:nvPr/>
        </p:nvSpPr>
        <p:spPr>
          <a:xfrm>
            <a:off x="2985559" y="3429000"/>
            <a:ext cx="646331" cy="369332"/>
          </a:xfrm>
          <a:prstGeom prst="rect">
            <a:avLst/>
          </a:prstGeom>
          <a:noFill/>
        </p:spPr>
        <p:txBody>
          <a:bodyPr wrap="none" rtlCol="0">
            <a:spAutoFit/>
          </a:bodyPr>
          <a:lstStyle/>
          <a:p>
            <a:r>
              <a:rPr lang="zh-TW" altLang="en-US" dirty="0">
                <a:latin typeface="標楷體" pitchFamily="65" charset="-120"/>
                <a:ea typeface="標楷體" pitchFamily="65" charset="-120"/>
              </a:rPr>
              <a:t>結果</a:t>
            </a:r>
          </a:p>
        </p:txBody>
      </p:sp>
      <p:pic>
        <p:nvPicPr>
          <p:cNvPr id="4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75856" y="1707902"/>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73285" y="1794273"/>
            <a:ext cx="1566623" cy="25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2794" y="4674152"/>
            <a:ext cx="1291858" cy="147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93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508BFFD-AE66-0544-9B57-EC1B8224FD68}"/>
              </a:ext>
            </a:extLst>
          </p:cNvPr>
          <p:cNvSpPr>
            <a:spLocks noGrp="1"/>
          </p:cNvSpPr>
          <p:nvPr>
            <p:ph type="title"/>
          </p:nvPr>
        </p:nvSpPr>
        <p:spPr/>
        <p:txBody>
          <a:bodyPr>
            <a:normAutofit/>
          </a:bodyPr>
          <a:lstStyle/>
          <a:p>
            <a:r>
              <a:rPr kumimoji="1" lang="zh-TW" altLang="en-US" sz="4400" dirty="0"/>
              <a:t>大綱</a:t>
            </a:r>
          </a:p>
        </p:txBody>
      </p:sp>
      <p:sp>
        <p:nvSpPr>
          <p:cNvPr id="3" name="內容版面配置區 2">
            <a:extLst>
              <a:ext uri="{FF2B5EF4-FFF2-40B4-BE49-F238E27FC236}">
                <a16:creationId xmlns="" xmlns:a16="http://schemas.microsoft.com/office/drawing/2014/main" id="{E0DE8E93-D611-3E43-BF23-6B1048A633D3}"/>
              </a:ext>
            </a:extLst>
          </p:cNvPr>
          <p:cNvSpPr>
            <a:spLocks noGrp="1"/>
          </p:cNvSpPr>
          <p:nvPr>
            <p:ph idx="1"/>
          </p:nvPr>
        </p:nvSpPr>
        <p:spPr/>
        <p:txBody>
          <a:bodyPr/>
          <a:lstStyle/>
          <a:p>
            <a:r>
              <a:rPr kumimoji="1" lang="zh-TW" altLang="en-US" dirty="0">
                <a:solidFill>
                  <a:schemeClr val="bg2">
                    <a:lumMod val="50000"/>
                  </a:schemeClr>
                </a:solidFill>
              </a:rPr>
              <a:t>緒論</a:t>
            </a:r>
            <a:endParaRPr kumimoji="1" lang="en-US" altLang="zh-TW" dirty="0">
              <a:solidFill>
                <a:schemeClr val="bg2">
                  <a:lumMod val="50000"/>
                </a:schemeClr>
              </a:solidFill>
            </a:endParaRPr>
          </a:p>
          <a:p>
            <a:r>
              <a:rPr kumimoji="1" lang="zh-TW" altLang="en-US" dirty="0">
                <a:solidFill>
                  <a:schemeClr val="bg2">
                    <a:lumMod val="50000"/>
                  </a:schemeClr>
                </a:solidFill>
              </a:rPr>
              <a:t>研究方法與流程</a:t>
            </a:r>
            <a:endParaRPr kumimoji="1" lang="en-US" altLang="zh-TW" dirty="0">
              <a:solidFill>
                <a:schemeClr val="bg2">
                  <a:lumMod val="50000"/>
                </a:schemeClr>
              </a:solidFill>
            </a:endParaRPr>
          </a:p>
          <a:p>
            <a:r>
              <a:rPr kumimoji="1" lang="zh-TW" altLang="en-US" dirty="0">
                <a:solidFill>
                  <a:schemeClr val="accent1"/>
                </a:solidFill>
              </a:rPr>
              <a:t>各項特徵及</a:t>
            </a:r>
            <a:r>
              <a:rPr kumimoji="1" lang="zh-TW" altLang="en-US" dirty="0" smtClean="0">
                <a:solidFill>
                  <a:schemeClr val="accent1"/>
                </a:solidFill>
              </a:rPr>
              <a:t>分類</a:t>
            </a:r>
            <a:endParaRPr kumimoji="1" lang="en-US" altLang="zh-TW" dirty="0" smtClean="0">
              <a:solidFill>
                <a:schemeClr val="accent1"/>
              </a:solidFill>
            </a:endParaRPr>
          </a:p>
          <a:p>
            <a:r>
              <a:rPr kumimoji="1" lang="zh-TW" altLang="en-US" dirty="0"/>
              <a:t>程式</a:t>
            </a:r>
            <a:r>
              <a:rPr kumimoji="1" lang="zh-TW" altLang="en-US" dirty="0" smtClean="0"/>
              <a:t>展示</a:t>
            </a:r>
            <a:endParaRPr kumimoji="1" lang="en-US" altLang="zh-TW" dirty="0" smtClean="0"/>
          </a:p>
          <a:p>
            <a:r>
              <a:rPr kumimoji="1" lang="zh-TW" altLang="en-US" sz="2400" dirty="0" smtClean="0"/>
              <a:t>未來</a:t>
            </a:r>
            <a:r>
              <a:rPr kumimoji="1" lang="zh-TW" altLang="en-US" sz="2400" dirty="0"/>
              <a:t>展望</a:t>
            </a:r>
            <a:endParaRPr kumimoji="1" lang="zh-TW" altLang="en-US" dirty="0"/>
          </a:p>
        </p:txBody>
      </p:sp>
      <p:sp>
        <p:nvSpPr>
          <p:cNvPr id="4" name="投影片編號版面配置區 3">
            <a:extLst>
              <a:ext uri="{FF2B5EF4-FFF2-40B4-BE49-F238E27FC236}">
                <a16:creationId xmlns="" xmlns:a16="http://schemas.microsoft.com/office/drawing/2014/main" id="{A378B8DF-5D5A-934E-B826-08D46511B39E}"/>
              </a:ext>
            </a:extLst>
          </p:cNvPr>
          <p:cNvSpPr>
            <a:spLocks noGrp="1"/>
          </p:cNvSpPr>
          <p:nvPr>
            <p:ph type="sldNum" sz="quarter" idx="12"/>
          </p:nvPr>
        </p:nvSpPr>
        <p:spPr/>
        <p:txBody>
          <a:bodyPr/>
          <a:lstStyle/>
          <a:p>
            <a:fld id="{0C932019-1518-D642-98C9-E4D235928CB4}" type="slidenum">
              <a:rPr kumimoji="1" lang="zh-TW" altLang="en-US" smtClean="0"/>
              <a:t>28</a:t>
            </a:fld>
            <a:endParaRPr kumimoji="1" lang="zh-TW" altLang="en-US"/>
          </a:p>
        </p:txBody>
      </p:sp>
    </p:spTree>
    <p:extLst>
      <p:ext uri="{BB962C8B-B14F-4D97-AF65-F5344CB8AC3E}">
        <p14:creationId xmlns:p14="http://schemas.microsoft.com/office/powerpoint/2010/main" val="3235689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508BFFD-AE66-0544-9B57-EC1B8224FD68}"/>
              </a:ext>
            </a:extLst>
          </p:cNvPr>
          <p:cNvSpPr>
            <a:spLocks noGrp="1"/>
          </p:cNvSpPr>
          <p:nvPr>
            <p:ph type="title"/>
          </p:nvPr>
        </p:nvSpPr>
        <p:spPr/>
        <p:txBody>
          <a:bodyPr>
            <a:normAutofit/>
          </a:bodyPr>
          <a:lstStyle/>
          <a:p>
            <a:r>
              <a:rPr kumimoji="1" lang="zh-TW" altLang="en-US" sz="4400" dirty="0"/>
              <a:t>大綱</a:t>
            </a:r>
          </a:p>
        </p:txBody>
      </p:sp>
      <p:sp>
        <p:nvSpPr>
          <p:cNvPr id="3" name="內容版面配置區 2">
            <a:extLst>
              <a:ext uri="{FF2B5EF4-FFF2-40B4-BE49-F238E27FC236}">
                <a16:creationId xmlns="" xmlns:a16="http://schemas.microsoft.com/office/drawing/2014/main" id="{E0DE8E93-D611-3E43-BF23-6B1048A633D3}"/>
              </a:ext>
            </a:extLst>
          </p:cNvPr>
          <p:cNvSpPr>
            <a:spLocks noGrp="1"/>
          </p:cNvSpPr>
          <p:nvPr>
            <p:ph idx="1"/>
          </p:nvPr>
        </p:nvSpPr>
        <p:spPr/>
        <p:txBody>
          <a:bodyPr/>
          <a:lstStyle/>
          <a:p>
            <a:r>
              <a:rPr kumimoji="1" lang="zh-TW" altLang="en-US" dirty="0">
                <a:solidFill>
                  <a:schemeClr val="accent1"/>
                </a:solidFill>
              </a:rPr>
              <a:t>緒論</a:t>
            </a:r>
            <a:endParaRPr kumimoji="1" lang="en-US" altLang="zh-TW" dirty="0">
              <a:solidFill>
                <a:schemeClr val="accent1"/>
              </a:solidFill>
            </a:endParaRPr>
          </a:p>
          <a:p>
            <a:r>
              <a:rPr kumimoji="1" lang="zh-TW" altLang="en-US" dirty="0"/>
              <a:t>研究方法與流程</a:t>
            </a:r>
            <a:endParaRPr kumimoji="1" lang="en-US" altLang="zh-TW" dirty="0"/>
          </a:p>
          <a:p>
            <a:r>
              <a:rPr kumimoji="1" lang="zh-TW" altLang="en-US" dirty="0"/>
              <a:t>各項特徵及</a:t>
            </a:r>
            <a:r>
              <a:rPr kumimoji="1" lang="zh-TW" altLang="en-US" dirty="0" smtClean="0"/>
              <a:t>分類</a:t>
            </a:r>
            <a:endParaRPr kumimoji="1" lang="en-US" altLang="zh-TW" dirty="0" smtClean="0"/>
          </a:p>
          <a:p>
            <a:r>
              <a:rPr kumimoji="1" lang="zh-TW" altLang="en-US" dirty="0"/>
              <a:t>程式</a:t>
            </a:r>
            <a:r>
              <a:rPr kumimoji="1" lang="zh-TW" altLang="en-US" dirty="0" smtClean="0"/>
              <a:t>展示</a:t>
            </a:r>
            <a:endParaRPr kumimoji="1" lang="en-US" altLang="zh-TW" dirty="0" smtClean="0"/>
          </a:p>
          <a:p>
            <a:r>
              <a:rPr kumimoji="1" lang="zh-TW" altLang="en-US" dirty="0" smtClean="0"/>
              <a:t>未來</a:t>
            </a:r>
            <a:r>
              <a:rPr kumimoji="1" lang="zh-TW" altLang="en-US" dirty="0"/>
              <a:t>展望</a:t>
            </a:r>
          </a:p>
        </p:txBody>
      </p:sp>
      <p:sp>
        <p:nvSpPr>
          <p:cNvPr id="4" name="投影片編號版面配置區 3">
            <a:extLst>
              <a:ext uri="{FF2B5EF4-FFF2-40B4-BE49-F238E27FC236}">
                <a16:creationId xmlns="" xmlns:a16="http://schemas.microsoft.com/office/drawing/2014/main" id="{1DAED271-7AFC-4543-8686-6F828D390B5C}"/>
              </a:ext>
            </a:extLst>
          </p:cNvPr>
          <p:cNvSpPr>
            <a:spLocks noGrp="1"/>
          </p:cNvSpPr>
          <p:nvPr>
            <p:ph type="sldNum" sz="quarter" idx="12"/>
          </p:nvPr>
        </p:nvSpPr>
        <p:spPr/>
        <p:txBody>
          <a:bodyPr/>
          <a:lstStyle/>
          <a:p>
            <a:fld id="{0C932019-1518-D642-98C9-E4D235928CB4}" type="slidenum">
              <a:rPr kumimoji="1" lang="zh-TW" altLang="en-US" smtClean="0"/>
              <a:t>2</a:t>
            </a:fld>
            <a:endParaRPr kumimoji="1" lang="zh-TW" altLang="en-US"/>
          </a:p>
        </p:txBody>
      </p:sp>
    </p:spTree>
    <p:extLst>
      <p:ext uri="{BB962C8B-B14F-4D97-AF65-F5344CB8AC3E}">
        <p14:creationId xmlns:p14="http://schemas.microsoft.com/office/powerpoint/2010/main" val="970268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971675"/>
            <a:ext cx="3696692" cy="38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29</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臉型特徵</a:t>
            </a:r>
            <a:endParaRPr kumimoji="1" lang="zh-TW" altLang="en-US" dirty="0"/>
          </a:p>
        </p:txBody>
      </p:sp>
      <p:sp>
        <p:nvSpPr>
          <p:cNvPr id="16" name="內容版面配置區 2"/>
          <p:cNvSpPr txBox="1">
            <a:spLocks/>
          </p:cNvSpPr>
          <p:nvPr/>
        </p:nvSpPr>
        <p:spPr>
          <a:xfrm>
            <a:off x="4860032" y="1628800"/>
            <a:ext cx="3930377" cy="470912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sz="2800" dirty="0" smtClean="0">
                <a:solidFill>
                  <a:schemeClr val="tx2"/>
                </a:solidFill>
                <a:latin typeface="標楷體" pitchFamily="65" charset="-120"/>
                <a:ea typeface="標楷體" pitchFamily="65" charset="-120"/>
              </a:rPr>
              <a:t>三庭：</a:t>
            </a:r>
            <a:endParaRPr lang="en-US" altLang="zh-TW" sz="2200" dirty="0" smtClean="0">
              <a:solidFill>
                <a:schemeClr val="tx2"/>
              </a:solidFill>
              <a:latin typeface="標楷體" pitchFamily="65" charset="-120"/>
              <a:ea typeface="標楷體" pitchFamily="65" charset="-120"/>
            </a:endParaRPr>
          </a:p>
          <a:p>
            <a:pPr lvl="1"/>
            <a:r>
              <a:rPr lang="zh-TW" altLang="en-US" dirty="0" smtClean="0">
                <a:solidFill>
                  <a:srgbClr val="FF0000"/>
                </a:solidFill>
                <a:latin typeface="標楷體" pitchFamily="65" charset="-120"/>
                <a:ea typeface="標楷體" pitchFamily="65" charset="-120"/>
              </a:rPr>
              <a:t>上庭：髮際點至兩眉中心點距離</a:t>
            </a:r>
            <a:endParaRPr lang="en-US" altLang="zh-TW" dirty="0" smtClean="0">
              <a:solidFill>
                <a:srgbClr val="FF0000"/>
              </a:solidFill>
              <a:latin typeface="標楷體" pitchFamily="65" charset="-120"/>
              <a:ea typeface="標楷體" pitchFamily="65" charset="-120"/>
            </a:endParaRPr>
          </a:p>
          <a:p>
            <a:pPr lvl="1"/>
            <a:r>
              <a:rPr lang="zh-TW" altLang="en-US" dirty="0" smtClean="0">
                <a:solidFill>
                  <a:srgbClr val="FF0000"/>
                </a:solidFill>
                <a:latin typeface="標楷體" pitchFamily="65" charset="-120"/>
                <a:ea typeface="標楷體" pitchFamily="65" charset="-120"/>
              </a:rPr>
              <a:t>中庭：兩眉中心點至鼻頭距離</a:t>
            </a:r>
            <a:endParaRPr lang="en-US" altLang="zh-TW" dirty="0" smtClean="0">
              <a:solidFill>
                <a:srgbClr val="FF0000"/>
              </a:solidFill>
              <a:latin typeface="標楷體" pitchFamily="65" charset="-120"/>
              <a:ea typeface="標楷體" pitchFamily="65" charset="-120"/>
            </a:endParaRPr>
          </a:p>
          <a:p>
            <a:pPr lvl="1"/>
            <a:r>
              <a:rPr lang="zh-TW" altLang="en-US" dirty="0" smtClean="0">
                <a:solidFill>
                  <a:srgbClr val="FF0000"/>
                </a:solidFill>
                <a:latin typeface="標楷體" pitchFamily="65" charset="-120"/>
                <a:ea typeface="標楷體" pitchFamily="65" charset="-120"/>
              </a:rPr>
              <a:t>下庭：鼻頭至下巴距離</a:t>
            </a:r>
            <a:endParaRPr lang="en-US" altLang="zh-TW" dirty="0" smtClean="0">
              <a:solidFill>
                <a:srgbClr val="FF0000"/>
              </a:solidFill>
              <a:latin typeface="標楷體" pitchFamily="65" charset="-120"/>
              <a:ea typeface="標楷體" pitchFamily="65" charset="-120"/>
            </a:endParaRPr>
          </a:p>
          <a:p>
            <a:r>
              <a:rPr lang="zh-TW" altLang="en-US" sz="2800" dirty="0" smtClean="0">
                <a:solidFill>
                  <a:schemeClr val="tx2"/>
                </a:solidFill>
                <a:latin typeface="標楷體" pitchFamily="65" charset="-120"/>
                <a:ea typeface="標楷體" pitchFamily="65" charset="-120"/>
              </a:rPr>
              <a:t>五眼：</a:t>
            </a:r>
            <a:endParaRPr lang="en-US" altLang="zh-TW" sz="2800" dirty="0" smtClean="0">
              <a:solidFill>
                <a:schemeClr val="tx2"/>
              </a:solidFill>
              <a:latin typeface="標楷體" pitchFamily="65" charset="-120"/>
              <a:ea typeface="標楷體" pitchFamily="65" charset="-120"/>
            </a:endParaRPr>
          </a:p>
          <a:p>
            <a:pPr lvl="1"/>
            <a:r>
              <a:rPr lang="zh-TW" altLang="en-US" dirty="0" smtClean="0">
                <a:solidFill>
                  <a:schemeClr val="bg1">
                    <a:lumMod val="50000"/>
                  </a:schemeClr>
                </a:solidFill>
                <a:latin typeface="標楷體" pitchFamily="65" charset="-120"/>
                <a:ea typeface="標楷體" pitchFamily="65" charset="-120"/>
              </a:rPr>
              <a:t>右側髮際線至右眼外眼角距離</a:t>
            </a:r>
            <a:endParaRPr lang="en-US" altLang="zh-TW" dirty="0" smtClean="0">
              <a:solidFill>
                <a:schemeClr val="bg1">
                  <a:lumMod val="50000"/>
                </a:schemeClr>
              </a:solidFill>
              <a:latin typeface="標楷體" pitchFamily="65" charset="-120"/>
              <a:ea typeface="標楷體" pitchFamily="65" charset="-120"/>
            </a:endParaRPr>
          </a:p>
          <a:p>
            <a:pPr lvl="1"/>
            <a:r>
              <a:rPr lang="zh-TW" altLang="en-US" dirty="0" smtClean="0">
                <a:solidFill>
                  <a:schemeClr val="bg1">
                    <a:lumMod val="50000"/>
                  </a:schemeClr>
                </a:solidFill>
                <a:latin typeface="標楷體" pitchFamily="65" charset="-120"/>
                <a:ea typeface="標楷體" pitchFamily="65" charset="-120"/>
              </a:rPr>
              <a:t>右眼外眼角至右眼內眼角距離</a:t>
            </a:r>
            <a:endParaRPr lang="en-US" altLang="zh-TW" dirty="0" smtClean="0">
              <a:solidFill>
                <a:schemeClr val="bg1">
                  <a:lumMod val="50000"/>
                </a:schemeClr>
              </a:solidFill>
              <a:latin typeface="標楷體" pitchFamily="65" charset="-120"/>
              <a:ea typeface="標楷體" pitchFamily="65" charset="-120"/>
            </a:endParaRPr>
          </a:p>
          <a:p>
            <a:pPr lvl="1"/>
            <a:r>
              <a:rPr lang="zh-TW" altLang="en-US" dirty="0" smtClean="0">
                <a:solidFill>
                  <a:schemeClr val="bg1">
                    <a:lumMod val="50000"/>
                  </a:schemeClr>
                </a:solidFill>
                <a:latin typeface="標楷體" pitchFamily="65" charset="-120"/>
                <a:ea typeface="標楷體" pitchFamily="65" charset="-120"/>
              </a:rPr>
              <a:t>右眼內眼角至左眼內眼角距離</a:t>
            </a:r>
            <a:endParaRPr lang="en-US" altLang="zh-TW" dirty="0" smtClean="0">
              <a:solidFill>
                <a:schemeClr val="bg1">
                  <a:lumMod val="50000"/>
                </a:schemeClr>
              </a:solidFill>
              <a:latin typeface="標楷體" pitchFamily="65" charset="-120"/>
              <a:ea typeface="標楷體" pitchFamily="65" charset="-120"/>
            </a:endParaRPr>
          </a:p>
          <a:p>
            <a:pPr lvl="1"/>
            <a:r>
              <a:rPr lang="zh-TW" altLang="en-US" dirty="0" smtClean="0">
                <a:solidFill>
                  <a:schemeClr val="bg1">
                    <a:lumMod val="50000"/>
                  </a:schemeClr>
                </a:solidFill>
                <a:latin typeface="標楷體" pitchFamily="65" charset="-120"/>
                <a:ea typeface="標楷體" pitchFamily="65" charset="-120"/>
              </a:rPr>
              <a:t>左眼內眼角至左眼外眼角距離</a:t>
            </a:r>
            <a:endParaRPr lang="en-US" altLang="zh-TW" dirty="0" smtClean="0">
              <a:solidFill>
                <a:schemeClr val="bg1">
                  <a:lumMod val="50000"/>
                </a:schemeClr>
              </a:solidFill>
              <a:latin typeface="標楷體" pitchFamily="65" charset="-120"/>
              <a:ea typeface="標楷體" pitchFamily="65" charset="-120"/>
            </a:endParaRPr>
          </a:p>
          <a:p>
            <a:pPr lvl="1"/>
            <a:r>
              <a:rPr lang="zh-TW" altLang="en-US" dirty="0" smtClean="0">
                <a:solidFill>
                  <a:schemeClr val="bg1">
                    <a:lumMod val="50000"/>
                  </a:schemeClr>
                </a:solidFill>
                <a:latin typeface="標楷體" pitchFamily="65" charset="-120"/>
                <a:ea typeface="標楷體" pitchFamily="65" charset="-120"/>
              </a:rPr>
              <a:t>左眼外眼角至左側髮際線距離</a:t>
            </a:r>
            <a:endParaRPr lang="en-US" altLang="zh-TW" dirty="0" smtClean="0">
              <a:solidFill>
                <a:schemeClr val="bg1">
                  <a:lumMod val="50000"/>
                </a:schemeClr>
              </a:solidFill>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lvl="1"/>
            <a:endParaRPr lang="en-US" altLang="zh-TW" dirty="0">
              <a:latin typeface="標楷體" pitchFamily="65" charset="-120"/>
              <a:ea typeface="標楷體" pitchFamily="65" charset="-120"/>
            </a:endParaRPr>
          </a:p>
        </p:txBody>
      </p:sp>
      <p:cxnSp>
        <p:nvCxnSpPr>
          <p:cNvPr id="18" name="直線單箭頭接點 17"/>
          <p:cNvCxnSpPr/>
          <p:nvPr/>
        </p:nvCxnSpPr>
        <p:spPr>
          <a:xfrm>
            <a:off x="2632199" y="2082800"/>
            <a:ext cx="0" cy="1079500"/>
          </a:xfrm>
          <a:prstGeom prst="straightConnector1">
            <a:avLst/>
          </a:prstGeom>
          <a:ln w="22225">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cxnSp>
        <p:nvCxnSpPr>
          <p:cNvPr id="19" name="直線單箭頭接點 18"/>
          <p:cNvCxnSpPr/>
          <p:nvPr/>
        </p:nvCxnSpPr>
        <p:spPr>
          <a:xfrm>
            <a:off x="2632199" y="3162300"/>
            <a:ext cx="0" cy="1156072"/>
          </a:xfrm>
          <a:prstGeom prst="straightConnector1">
            <a:avLst/>
          </a:prstGeom>
          <a:ln w="22225">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cxnSp>
        <p:nvCxnSpPr>
          <p:cNvPr id="20" name="直線單箭頭接點 19"/>
          <p:cNvCxnSpPr/>
          <p:nvPr/>
        </p:nvCxnSpPr>
        <p:spPr>
          <a:xfrm>
            <a:off x="2632199" y="4318372"/>
            <a:ext cx="0" cy="1256928"/>
          </a:xfrm>
          <a:prstGeom prst="straightConnector1">
            <a:avLst/>
          </a:prstGeom>
          <a:ln w="22225">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0673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971675"/>
            <a:ext cx="3696692" cy="38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30</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臉型特徵</a:t>
            </a:r>
            <a:endParaRPr kumimoji="1" lang="zh-TW" altLang="en-US" dirty="0"/>
          </a:p>
        </p:txBody>
      </p:sp>
      <p:sp>
        <p:nvSpPr>
          <p:cNvPr id="16" name="內容版面配置區 2"/>
          <p:cNvSpPr txBox="1">
            <a:spLocks/>
          </p:cNvSpPr>
          <p:nvPr/>
        </p:nvSpPr>
        <p:spPr>
          <a:xfrm>
            <a:off x="4860032" y="1628800"/>
            <a:ext cx="3930377" cy="470912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sz="2800" dirty="0" smtClean="0">
                <a:solidFill>
                  <a:schemeClr val="tx2"/>
                </a:solidFill>
                <a:latin typeface="標楷體" pitchFamily="65" charset="-120"/>
                <a:ea typeface="標楷體" pitchFamily="65" charset="-120"/>
              </a:rPr>
              <a:t>三庭：</a:t>
            </a:r>
            <a:endParaRPr lang="en-US" altLang="zh-TW" sz="2200" dirty="0" smtClean="0">
              <a:solidFill>
                <a:schemeClr val="tx2"/>
              </a:solidFill>
              <a:latin typeface="標楷體" pitchFamily="65" charset="-120"/>
              <a:ea typeface="標楷體" pitchFamily="65" charset="-120"/>
            </a:endParaRPr>
          </a:p>
          <a:p>
            <a:pPr lvl="1"/>
            <a:r>
              <a:rPr lang="zh-TW" altLang="en-US" dirty="0" smtClean="0">
                <a:solidFill>
                  <a:schemeClr val="bg1">
                    <a:lumMod val="50000"/>
                  </a:schemeClr>
                </a:solidFill>
                <a:latin typeface="標楷體" pitchFamily="65" charset="-120"/>
                <a:ea typeface="標楷體" pitchFamily="65" charset="-120"/>
              </a:rPr>
              <a:t>上庭：髮際點至兩眉中心點距離</a:t>
            </a:r>
            <a:endParaRPr lang="en-US" altLang="zh-TW" dirty="0" smtClean="0">
              <a:solidFill>
                <a:schemeClr val="bg1">
                  <a:lumMod val="50000"/>
                </a:schemeClr>
              </a:solidFill>
              <a:latin typeface="標楷體" pitchFamily="65" charset="-120"/>
              <a:ea typeface="標楷體" pitchFamily="65" charset="-120"/>
            </a:endParaRPr>
          </a:p>
          <a:p>
            <a:pPr lvl="1"/>
            <a:r>
              <a:rPr lang="zh-TW" altLang="en-US" dirty="0" smtClean="0">
                <a:solidFill>
                  <a:schemeClr val="bg1">
                    <a:lumMod val="50000"/>
                  </a:schemeClr>
                </a:solidFill>
                <a:latin typeface="標楷體" pitchFamily="65" charset="-120"/>
                <a:ea typeface="標楷體" pitchFamily="65" charset="-120"/>
              </a:rPr>
              <a:t>中庭：兩眉中心點至鼻頭距離</a:t>
            </a:r>
            <a:endParaRPr lang="en-US" altLang="zh-TW" dirty="0" smtClean="0">
              <a:solidFill>
                <a:schemeClr val="bg1">
                  <a:lumMod val="50000"/>
                </a:schemeClr>
              </a:solidFill>
              <a:latin typeface="標楷體" pitchFamily="65" charset="-120"/>
              <a:ea typeface="標楷體" pitchFamily="65" charset="-120"/>
            </a:endParaRPr>
          </a:p>
          <a:p>
            <a:pPr lvl="1"/>
            <a:r>
              <a:rPr lang="zh-TW" altLang="en-US" dirty="0" smtClean="0">
                <a:solidFill>
                  <a:schemeClr val="bg1">
                    <a:lumMod val="50000"/>
                  </a:schemeClr>
                </a:solidFill>
                <a:latin typeface="標楷體" pitchFamily="65" charset="-120"/>
                <a:ea typeface="標楷體" pitchFamily="65" charset="-120"/>
              </a:rPr>
              <a:t>下庭：鼻頭至下巴距離</a:t>
            </a:r>
            <a:endParaRPr lang="en-US" altLang="zh-TW" dirty="0" smtClean="0">
              <a:solidFill>
                <a:schemeClr val="bg1">
                  <a:lumMod val="50000"/>
                </a:schemeClr>
              </a:solidFill>
              <a:latin typeface="標楷體" pitchFamily="65" charset="-120"/>
              <a:ea typeface="標楷體" pitchFamily="65" charset="-120"/>
            </a:endParaRPr>
          </a:p>
          <a:p>
            <a:r>
              <a:rPr lang="zh-TW" altLang="en-US" sz="2800" dirty="0" smtClean="0">
                <a:solidFill>
                  <a:schemeClr val="tx2"/>
                </a:solidFill>
                <a:latin typeface="標楷體" pitchFamily="65" charset="-120"/>
                <a:ea typeface="標楷體" pitchFamily="65" charset="-120"/>
              </a:rPr>
              <a:t>五眼：</a:t>
            </a:r>
            <a:endParaRPr lang="en-US" altLang="zh-TW" sz="2800" dirty="0" smtClean="0">
              <a:solidFill>
                <a:schemeClr val="tx2"/>
              </a:solidFill>
              <a:latin typeface="標楷體" pitchFamily="65" charset="-120"/>
              <a:ea typeface="標楷體" pitchFamily="65" charset="-120"/>
            </a:endParaRPr>
          </a:p>
          <a:p>
            <a:pPr lvl="1"/>
            <a:r>
              <a:rPr lang="zh-TW" altLang="en-US" dirty="0" smtClean="0">
                <a:solidFill>
                  <a:srgbClr val="00B0F0"/>
                </a:solidFill>
                <a:latin typeface="標楷體" pitchFamily="65" charset="-120"/>
                <a:ea typeface="標楷體" pitchFamily="65" charset="-120"/>
              </a:rPr>
              <a:t>右側髮際線至右眼外眼角距離</a:t>
            </a:r>
            <a:endParaRPr lang="en-US" altLang="zh-TW" dirty="0" smtClean="0">
              <a:solidFill>
                <a:srgbClr val="00B0F0"/>
              </a:solidFill>
              <a:latin typeface="標楷體" pitchFamily="65" charset="-120"/>
              <a:ea typeface="標楷體" pitchFamily="65" charset="-120"/>
            </a:endParaRPr>
          </a:p>
          <a:p>
            <a:pPr lvl="1"/>
            <a:r>
              <a:rPr lang="zh-TW" altLang="en-US" dirty="0" smtClean="0">
                <a:solidFill>
                  <a:srgbClr val="00B0F0"/>
                </a:solidFill>
                <a:latin typeface="標楷體" pitchFamily="65" charset="-120"/>
                <a:ea typeface="標楷體" pitchFamily="65" charset="-120"/>
              </a:rPr>
              <a:t>右眼外眼角至右眼內眼角距離</a:t>
            </a:r>
            <a:endParaRPr lang="en-US" altLang="zh-TW" dirty="0" smtClean="0">
              <a:solidFill>
                <a:srgbClr val="00B0F0"/>
              </a:solidFill>
              <a:latin typeface="標楷體" pitchFamily="65" charset="-120"/>
              <a:ea typeface="標楷體" pitchFamily="65" charset="-120"/>
            </a:endParaRPr>
          </a:p>
          <a:p>
            <a:pPr lvl="1"/>
            <a:r>
              <a:rPr lang="zh-TW" altLang="en-US" dirty="0" smtClean="0">
                <a:solidFill>
                  <a:srgbClr val="00B0F0"/>
                </a:solidFill>
                <a:latin typeface="標楷體" pitchFamily="65" charset="-120"/>
                <a:ea typeface="標楷體" pitchFamily="65" charset="-120"/>
              </a:rPr>
              <a:t>右眼內眼角至左眼內眼角距離</a:t>
            </a:r>
            <a:endParaRPr lang="en-US" altLang="zh-TW" dirty="0" smtClean="0">
              <a:solidFill>
                <a:srgbClr val="00B0F0"/>
              </a:solidFill>
              <a:latin typeface="標楷體" pitchFamily="65" charset="-120"/>
              <a:ea typeface="標楷體" pitchFamily="65" charset="-120"/>
            </a:endParaRPr>
          </a:p>
          <a:p>
            <a:pPr lvl="1"/>
            <a:r>
              <a:rPr lang="zh-TW" altLang="en-US" dirty="0" smtClean="0">
                <a:solidFill>
                  <a:srgbClr val="00B0F0"/>
                </a:solidFill>
                <a:latin typeface="標楷體" pitchFamily="65" charset="-120"/>
                <a:ea typeface="標楷體" pitchFamily="65" charset="-120"/>
              </a:rPr>
              <a:t>左眼內眼角至左眼外眼角距離</a:t>
            </a:r>
            <a:endParaRPr lang="en-US" altLang="zh-TW" dirty="0" smtClean="0">
              <a:solidFill>
                <a:srgbClr val="00B0F0"/>
              </a:solidFill>
              <a:latin typeface="標楷體" pitchFamily="65" charset="-120"/>
              <a:ea typeface="標楷體" pitchFamily="65" charset="-120"/>
            </a:endParaRPr>
          </a:p>
          <a:p>
            <a:pPr lvl="1"/>
            <a:r>
              <a:rPr lang="zh-TW" altLang="en-US" dirty="0" smtClean="0">
                <a:solidFill>
                  <a:srgbClr val="00B0F0"/>
                </a:solidFill>
                <a:latin typeface="標楷體" pitchFamily="65" charset="-120"/>
                <a:ea typeface="標楷體" pitchFamily="65" charset="-120"/>
              </a:rPr>
              <a:t>左眼外眼角至左側髮際線距離</a:t>
            </a:r>
            <a:endParaRPr lang="en-US" altLang="zh-TW" dirty="0" smtClean="0">
              <a:solidFill>
                <a:srgbClr val="00B0F0"/>
              </a:solidFill>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lvl="1"/>
            <a:endParaRPr lang="en-US" altLang="zh-TW" dirty="0">
              <a:latin typeface="標楷體" pitchFamily="65" charset="-120"/>
              <a:ea typeface="標楷體" pitchFamily="65" charset="-120"/>
            </a:endParaRPr>
          </a:p>
        </p:txBody>
      </p:sp>
      <p:cxnSp>
        <p:nvCxnSpPr>
          <p:cNvPr id="9" name="直線單箭頭接點 8"/>
          <p:cNvCxnSpPr/>
          <p:nvPr/>
        </p:nvCxnSpPr>
        <p:spPr>
          <a:xfrm flipV="1">
            <a:off x="1324759" y="3410934"/>
            <a:ext cx="556436" cy="2"/>
          </a:xfrm>
          <a:prstGeom prst="straightConnector1">
            <a:avLst/>
          </a:prstGeom>
          <a:ln w="22225">
            <a:solidFill>
              <a:srgbClr val="00B0F0"/>
            </a:solidFill>
            <a:headEnd type="arrow"/>
            <a:tailEnd type="arrow"/>
          </a:ln>
        </p:spPr>
        <p:style>
          <a:lnRef idx="3">
            <a:schemeClr val="dk1"/>
          </a:lnRef>
          <a:fillRef idx="0">
            <a:schemeClr val="dk1"/>
          </a:fillRef>
          <a:effectRef idx="2">
            <a:schemeClr val="dk1"/>
          </a:effectRef>
          <a:fontRef idx="minor">
            <a:schemeClr val="tx1"/>
          </a:fontRef>
        </p:style>
      </p:cxnSp>
      <p:cxnSp>
        <p:nvCxnSpPr>
          <p:cNvPr id="10" name="直線單箭頭接點 9"/>
          <p:cNvCxnSpPr/>
          <p:nvPr/>
        </p:nvCxnSpPr>
        <p:spPr>
          <a:xfrm>
            <a:off x="1881195" y="3410936"/>
            <a:ext cx="465765" cy="25684"/>
          </a:xfrm>
          <a:prstGeom prst="straightConnector1">
            <a:avLst/>
          </a:prstGeom>
          <a:ln w="22225">
            <a:solidFill>
              <a:srgbClr val="00B0F0"/>
            </a:solidFill>
            <a:headEnd type="arrow"/>
            <a:tailEnd type="arrow"/>
          </a:ln>
        </p:spPr>
        <p:style>
          <a:lnRef idx="3">
            <a:schemeClr val="dk1"/>
          </a:lnRef>
          <a:fillRef idx="0">
            <a:schemeClr val="dk1"/>
          </a:fillRef>
          <a:effectRef idx="2">
            <a:schemeClr val="dk1"/>
          </a:effectRef>
          <a:fontRef idx="minor">
            <a:schemeClr val="tx1"/>
          </a:fontRef>
        </p:style>
      </p:cxnSp>
      <p:cxnSp>
        <p:nvCxnSpPr>
          <p:cNvPr id="11" name="直線單箭頭接點 10"/>
          <p:cNvCxnSpPr/>
          <p:nvPr/>
        </p:nvCxnSpPr>
        <p:spPr>
          <a:xfrm flipV="1">
            <a:off x="2320506" y="3410934"/>
            <a:ext cx="643674" cy="12844"/>
          </a:xfrm>
          <a:prstGeom prst="straightConnector1">
            <a:avLst/>
          </a:prstGeom>
          <a:ln w="22225">
            <a:solidFill>
              <a:srgbClr val="00B0F0"/>
            </a:solidFill>
            <a:headEnd type="arrow"/>
            <a:tailEnd type="arrow"/>
          </a:ln>
        </p:spPr>
        <p:style>
          <a:lnRef idx="3">
            <a:schemeClr val="dk1"/>
          </a:lnRef>
          <a:fillRef idx="0">
            <a:schemeClr val="dk1"/>
          </a:fillRef>
          <a:effectRef idx="2">
            <a:schemeClr val="dk1"/>
          </a:effectRef>
          <a:fontRef idx="minor">
            <a:schemeClr val="tx1"/>
          </a:fontRef>
        </p:style>
      </p:cxnSp>
      <p:cxnSp>
        <p:nvCxnSpPr>
          <p:cNvPr id="12" name="直線單箭頭接點 11"/>
          <p:cNvCxnSpPr/>
          <p:nvPr/>
        </p:nvCxnSpPr>
        <p:spPr>
          <a:xfrm flipV="1">
            <a:off x="2964180" y="3410934"/>
            <a:ext cx="510540" cy="2"/>
          </a:xfrm>
          <a:prstGeom prst="straightConnector1">
            <a:avLst/>
          </a:prstGeom>
          <a:ln w="22225">
            <a:solidFill>
              <a:srgbClr val="00B0F0"/>
            </a:solidFill>
            <a:headEnd type="arrow"/>
            <a:tailEnd type="arrow"/>
          </a:ln>
        </p:spPr>
        <p:style>
          <a:lnRef idx="3">
            <a:schemeClr val="dk1"/>
          </a:lnRef>
          <a:fillRef idx="0">
            <a:schemeClr val="dk1"/>
          </a:fillRef>
          <a:effectRef idx="2">
            <a:schemeClr val="dk1"/>
          </a:effectRef>
          <a:fontRef idx="minor">
            <a:schemeClr val="tx1"/>
          </a:fontRef>
        </p:style>
      </p:cxnSp>
      <p:cxnSp>
        <p:nvCxnSpPr>
          <p:cNvPr id="13" name="直線單箭頭接點 12"/>
          <p:cNvCxnSpPr/>
          <p:nvPr/>
        </p:nvCxnSpPr>
        <p:spPr>
          <a:xfrm>
            <a:off x="3467316" y="3417356"/>
            <a:ext cx="324036" cy="0"/>
          </a:xfrm>
          <a:prstGeom prst="straightConnector1">
            <a:avLst/>
          </a:prstGeom>
          <a:ln w="22225">
            <a:solidFill>
              <a:srgbClr val="00B0F0"/>
            </a:solidFill>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11614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971675"/>
            <a:ext cx="3696692" cy="38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31</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臉型特徵</a:t>
            </a:r>
            <a:endParaRPr kumimoji="1" lang="zh-TW" altLang="en-US" dirty="0"/>
          </a:p>
        </p:txBody>
      </p:sp>
      <p:sp>
        <p:nvSpPr>
          <p:cNvPr id="14" name="內容版面配置區 2"/>
          <p:cNvSpPr txBox="1">
            <a:spLocks/>
          </p:cNvSpPr>
          <p:nvPr/>
        </p:nvSpPr>
        <p:spPr>
          <a:xfrm>
            <a:off x="4860032" y="1447800"/>
            <a:ext cx="4073656" cy="480060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smtClean="0">
                <a:solidFill>
                  <a:srgbClr val="FF0000"/>
                </a:solidFill>
                <a:latin typeface="標楷體" pitchFamily="65" charset="-120"/>
                <a:ea typeface="標楷體" pitchFamily="65" charset="-120"/>
              </a:rPr>
              <a:t>眉毛中心點至嘴唇距離比臉頰寬度</a:t>
            </a:r>
            <a:r>
              <a:rPr lang="zh-TW" altLang="en-US" dirty="0" smtClean="0">
                <a:solidFill>
                  <a:schemeClr val="tx2"/>
                </a:solidFill>
                <a:latin typeface="標楷體" pitchFamily="65" charset="-120"/>
                <a:ea typeface="標楷體" pitchFamily="65" charset="-120"/>
              </a:rPr>
              <a:t>：比值越大代表臉越長</a:t>
            </a:r>
            <a:endParaRPr lang="en-US" altLang="zh-TW" dirty="0" smtClean="0">
              <a:solidFill>
                <a:schemeClr val="tx2"/>
              </a:solidFill>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顴骨寬度：判斷是否為菱形臉之特徵</a:t>
            </a:r>
            <a:endParaRPr lang="en-US" altLang="zh-TW" dirty="0" smtClean="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臉頰面積：判斷下巴屬於尖</a:t>
            </a:r>
            <a:r>
              <a:rPr lang="zh-TW" altLang="en-US" dirty="0" smtClean="0">
                <a:solidFill>
                  <a:schemeClr val="bg1">
                    <a:lumMod val="50000"/>
                  </a:schemeClr>
                </a:solidFill>
                <a:latin typeface="標楷體" pitchFamily="65" charset="-120"/>
                <a:ea typeface="標楷體" pitchFamily="65" charset="-120"/>
              </a:rPr>
              <a:t>下巴、圓</a:t>
            </a:r>
            <a:r>
              <a:rPr lang="zh-TW" altLang="en-US" dirty="0">
                <a:solidFill>
                  <a:schemeClr val="bg1">
                    <a:lumMod val="50000"/>
                  </a:schemeClr>
                </a:solidFill>
                <a:latin typeface="標楷體" pitchFamily="65" charset="-120"/>
                <a:ea typeface="標楷體" pitchFamily="65" charset="-120"/>
              </a:rPr>
              <a:t>下巴或是方下巴</a:t>
            </a:r>
          </a:p>
          <a:p>
            <a:endParaRPr lang="zh-TW" altLang="en-US" dirty="0">
              <a:latin typeface="標楷體" pitchFamily="65" charset="-120"/>
              <a:ea typeface="標楷體" pitchFamily="65" charset="-120"/>
            </a:endParaRPr>
          </a:p>
        </p:txBody>
      </p:sp>
      <p:cxnSp>
        <p:nvCxnSpPr>
          <p:cNvPr id="18" name="直線單箭頭接點 17"/>
          <p:cNvCxnSpPr/>
          <p:nvPr/>
        </p:nvCxnSpPr>
        <p:spPr>
          <a:xfrm>
            <a:off x="2644356" y="3154680"/>
            <a:ext cx="0" cy="1569720"/>
          </a:xfrm>
          <a:prstGeom prst="straightConnector1">
            <a:avLst/>
          </a:prstGeom>
          <a:ln w="22225">
            <a:solidFill>
              <a:srgbClr val="FF000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19" name="直線單箭頭接點 18"/>
          <p:cNvCxnSpPr/>
          <p:nvPr/>
        </p:nvCxnSpPr>
        <p:spPr>
          <a:xfrm>
            <a:off x="1389192" y="4692976"/>
            <a:ext cx="2283648" cy="0"/>
          </a:xfrm>
          <a:prstGeom prst="straightConnector1">
            <a:avLst/>
          </a:prstGeom>
          <a:ln w="22225">
            <a:solidFill>
              <a:srgbClr val="FF0000"/>
            </a:solidFill>
            <a:headEnd type="arrow"/>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37701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971675"/>
            <a:ext cx="3696692" cy="38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32</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臉型特徵</a:t>
            </a:r>
            <a:endParaRPr kumimoji="1" lang="zh-TW" altLang="en-US" dirty="0"/>
          </a:p>
        </p:txBody>
      </p:sp>
      <p:cxnSp>
        <p:nvCxnSpPr>
          <p:cNvPr id="11" name="直線單箭頭接點 10"/>
          <p:cNvCxnSpPr/>
          <p:nvPr/>
        </p:nvCxnSpPr>
        <p:spPr>
          <a:xfrm>
            <a:off x="1276040" y="3848100"/>
            <a:ext cx="2495860" cy="0"/>
          </a:xfrm>
          <a:prstGeom prst="straightConnector1">
            <a:avLst/>
          </a:prstGeom>
          <a:ln w="22225">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內容版面配置區 2"/>
          <p:cNvSpPr txBox="1">
            <a:spLocks/>
          </p:cNvSpPr>
          <p:nvPr/>
        </p:nvSpPr>
        <p:spPr>
          <a:xfrm>
            <a:off x="4860032" y="1447800"/>
            <a:ext cx="4073656" cy="480060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smtClean="0">
                <a:solidFill>
                  <a:schemeClr val="bg1">
                    <a:lumMod val="50000"/>
                  </a:schemeClr>
                </a:solidFill>
                <a:latin typeface="標楷體" pitchFamily="65" charset="-120"/>
                <a:ea typeface="標楷體" pitchFamily="65" charset="-120"/>
              </a:rPr>
              <a:t>眉毛中心點至嘴唇距離比臉頰寬度：比值越大代表臉越長</a:t>
            </a:r>
            <a:endParaRPr lang="en-US" altLang="zh-TW" dirty="0" smtClean="0">
              <a:solidFill>
                <a:schemeClr val="bg1">
                  <a:lumMod val="50000"/>
                </a:schemeClr>
              </a:solidFill>
              <a:latin typeface="標楷體" pitchFamily="65" charset="-120"/>
              <a:ea typeface="標楷體" pitchFamily="65" charset="-120"/>
            </a:endParaRPr>
          </a:p>
          <a:p>
            <a:r>
              <a:rPr lang="zh-TW" altLang="en-US" dirty="0" smtClean="0">
                <a:solidFill>
                  <a:srgbClr val="0070C0"/>
                </a:solidFill>
                <a:latin typeface="標楷體" pitchFamily="65" charset="-120"/>
                <a:ea typeface="標楷體" pitchFamily="65" charset="-120"/>
              </a:rPr>
              <a:t>顴骨寬度</a:t>
            </a:r>
            <a:r>
              <a:rPr lang="zh-TW" altLang="en-US" dirty="0" smtClean="0">
                <a:solidFill>
                  <a:schemeClr val="tx2"/>
                </a:solidFill>
                <a:latin typeface="標楷體" pitchFamily="65" charset="-120"/>
                <a:ea typeface="標楷體" pitchFamily="65" charset="-120"/>
              </a:rPr>
              <a:t>：判斷是否為菱形臉之特徵</a:t>
            </a:r>
            <a:endParaRPr lang="en-US" altLang="zh-TW" dirty="0" smtClean="0">
              <a:solidFill>
                <a:schemeClr val="tx2"/>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臉頰面積：判斷下巴屬於尖</a:t>
            </a:r>
            <a:r>
              <a:rPr lang="zh-TW" altLang="en-US" dirty="0" smtClean="0">
                <a:solidFill>
                  <a:schemeClr val="bg1">
                    <a:lumMod val="50000"/>
                  </a:schemeClr>
                </a:solidFill>
                <a:latin typeface="標楷體" pitchFamily="65" charset="-120"/>
                <a:ea typeface="標楷體" pitchFamily="65" charset="-120"/>
              </a:rPr>
              <a:t>下巴、圓</a:t>
            </a:r>
            <a:r>
              <a:rPr lang="zh-TW" altLang="en-US" dirty="0">
                <a:solidFill>
                  <a:schemeClr val="bg1">
                    <a:lumMod val="50000"/>
                  </a:schemeClr>
                </a:solidFill>
                <a:latin typeface="標楷體" pitchFamily="65" charset="-120"/>
                <a:ea typeface="標楷體" pitchFamily="65" charset="-120"/>
              </a:rPr>
              <a:t>下巴或是方下巴</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597653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971675"/>
            <a:ext cx="3696692" cy="38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33</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臉型特徵</a:t>
            </a:r>
            <a:endParaRPr kumimoji="1" lang="zh-TW" altLang="en-US" dirty="0"/>
          </a:p>
        </p:txBody>
      </p:sp>
      <p:sp>
        <p:nvSpPr>
          <p:cNvPr id="13" name="內容版面配置區 2"/>
          <p:cNvSpPr txBox="1">
            <a:spLocks/>
          </p:cNvSpPr>
          <p:nvPr/>
        </p:nvSpPr>
        <p:spPr>
          <a:xfrm>
            <a:off x="4860032" y="1447800"/>
            <a:ext cx="4073656" cy="480060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smtClean="0">
                <a:solidFill>
                  <a:schemeClr val="bg1">
                    <a:lumMod val="50000"/>
                  </a:schemeClr>
                </a:solidFill>
                <a:latin typeface="標楷體" pitchFamily="65" charset="-120"/>
                <a:ea typeface="標楷體" pitchFamily="65" charset="-120"/>
              </a:rPr>
              <a:t>眉毛中心點至嘴唇距離比臉頰寬度：比值越大代表臉越長</a:t>
            </a:r>
            <a:endParaRPr lang="en-US" altLang="zh-TW" dirty="0" smtClean="0">
              <a:solidFill>
                <a:schemeClr val="bg1">
                  <a:lumMod val="50000"/>
                </a:schemeClr>
              </a:solidFill>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顴骨寬度：判斷是否為菱形臉之特徵</a:t>
            </a:r>
            <a:endParaRPr lang="en-US" altLang="zh-TW" dirty="0" smtClean="0">
              <a:solidFill>
                <a:schemeClr val="bg1">
                  <a:lumMod val="50000"/>
                </a:schemeClr>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臉頰面積</a:t>
            </a:r>
            <a:r>
              <a:rPr lang="zh-TW" altLang="en-US" dirty="0" smtClean="0">
                <a:solidFill>
                  <a:schemeClr val="tx2"/>
                </a:solidFill>
                <a:latin typeface="標楷體" pitchFamily="65" charset="-120"/>
                <a:ea typeface="標楷體" pitchFamily="65" charset="-120"/>
              </a:rPr>
              <a:t>：判斷下巴屬於尖下巴、圓下巴或是方下巴</a:t>
            </a:r>
            <a:endParaRPr lang="zh-TW" altLang="en-US" dirty="0">
              <a:latin typeface="標楷體" pitchFamily="65" charset="-120"/>
              <a:ea typeface="標楷體" pitchFamily="65" charset="-120"/>
            </a:endParaRPr>
          </a:p>
        </p:txBody>
      </p:sp>
      <p:sp>
        <p:nvSpPr>
          <p:cNvPr id="5" name="手繪多邊形 4"/>
          <p:cNvSpPr/>
          <p:nvPr/>
        </p:nvSpPr>
        <p:spPr>
          <a:xfrm>
            <a:off x="2695575" y="4105275"/>
            <a:ext cx="1025525" cy="1457325"/>
          </a:xfrm>
          <a:custGeom>
            <a:avLst/>
            <a:gdLst>
              <a:gd name="connsiteX0" fmla="*/ 1025525 w 1025525"/>
              <a:gd name="connsiteY0" fmla="*/ 0 h 1457325"/>
              <a:gd name="connsiteX1" fmla="*/ 0 w 1025525"/>
              <a:gd name="connsiteY1" fmla="*/ 1457325 h 1457325"/>
              <a:gd name="connsiteX2" fmla="*/ 212725 w 1025525"/>
              <a:gd name="connsiteY2" fmla="*/ 1422400 h 1457325"/>
              <a:gd name="connsiteX3" fmla="*/ 463550 w 1025525"/>
              <a:gd name="connsiteY3" fmla="*/ 1301750 h 1457325"/>
              <a:gd name="connsiteX4" fmla="*/ 650875 w 1025525"/>
              <a:gd name="connsiteY4" fmla="*/ 1149350 h 1457325"/>
              <a:gd name="connsiteX5" fmla="*/ 673100 w 1025525"/>
              <a:gd name="connsiteY5" fmla="*/ 1130300 h 1457325"/>
              <a:gd name="connsiteX6" fmla="*/ 682625 w 1025525"/>
              <a:gd name="connsiteY6" fmla="*/ 1120775 h 1457325"/>
              <a:gd name="connsiteX7" fmla="*/ 841375 w 1025525"/>
              <a:gd name="connsiteY7" fmla="*/ 920750 h 1457325"/>
              <a:gd name="connsiteX8" fmla="*/ 927100 w 1025525"/>
              <a:gd name="connsiteY8" fmla="*/ 742950 h 1457325"/>
              <a:gd name="connsiteX9" fmla="*/ 936625 w 1025525"/>
              <a:gd name="connsiteY9" fmla="*/ 714375 h 1457325"/>
              <a:gd name="connsiteX10" fmla="*/ 981075 w 1025525"/>
              <a:gd name="connsiteY10" fmla="*/ 549275 h 1457325"/>
              <a:gd name="connsiteX11" fmla="*/ 990600 w 1025525"/>
              <a:gd name="connsiteY11" fmla="*/ 520700 h 1457325"/>
              <a:gd name="connsiteX12" fmla="*/ 1012825 w 1025525"/>
              <a:gd name="connsiteY12" fmla="*/ 225425 h 1457325"/>
              <a:gd name="connsiteX13" fmla="*/ 1025525 w 1025525"/>
              <a:gd name="connsiteY13"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525" h="1457325">
                <a:moveTo>
                  <a:pt x="1025525" y="0"/>
                </a:moveTo>
                <a:lnTo>
                  <a:pt x="0" y="1457325"/>
                </a:lnTo>
                <a:lnTo>
                  <a:pt x="212725" y="1422400"/>
                </a:lnTo>
                <a:lnTo>
                  <a:pt x="463550" y="1301750"/>
                </a:lnTo>
                <a:lnTo>
                  <a:pt x="650875" y="1149350"/>
                </a:lnTo>
                <a:cubicBezTo>
                  <a:pt x="658283" y="1143000"/>
                  <a:pt x="665847" y="1136827"/>
                  <a:pt x="673100" y="1130300"/>
                </a:cubicBezTo>
                <a:cubicBezTo>
                  <a:pt x="676437" y="1127296"/>
                  <a:pt x="682625" y="1120775"/>
                  <a:pt x="682625" y="1120775"/>
                </a:cubicBezTo>
                <a:lnTo>
                  <a:pt x="841375" y="920750"/>
                </a:lnTo>
                <a:lnTo>
                  <a:pt x="927100" y="742950"/>
                </a:lnTo>
                <a:cubicBezTo>
                  <a:pt x="936997" y="716559"/>
                  <a:pt x="936625" y="726592"/>
                  <a:pt x="936625" y="714375"/>
                </a:cubicBezTo>
                <a:lnTo>
                  <a:pt x="981075" y="549275"/>
                </a:lnTo>
                <a:lnTo>
                  <a:pt x="990600" y="520700"/>
                </a:lnTo>
                <a:lnTo>
                  <a:pt x="1012825" y="225425"/>
                </a:lnTo>
                <a:lnTo>
                  <a:pt x="1025525"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89134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34</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臉型分類</a:t>
            </a:r>
            <a:endParaRPr kumimoji="1" lang="zh-TW" altLang="en-US" dirty="0"/>
          </a:p>
        </p:txBody>
      </p:sp>
      <p:sp>
        <p:nvSpPr>
          <p:cNvPr id="13" name="內容版面配置區 2"/>
          <p:cNvSpPr txBox="1">
            <a:spLocks/>
          </p:cNvSpPr>
          <p:nvPr/>
        </p:nvSpPr>
        <p:spPr>
          <a:xfrm>
            <a:off x="755576" y="1045304"/>
            <a:ext cx="3312368" cy="4709120"/>
          </a:xfrm>
          <a:prstGeom prst="rect">
            <a:avLst/>
          </a:prstGeom>
        </p:spPr>
        <p:txBody>
          <a:bodyPr>
            <a:normAutofit fontScale="92500" lnSpcReduction="20000"/>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長臉</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眉毛至嘴唇高度比臉頰寬度</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方臉</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眉毛至嘴唇高度比臉頰寬度</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臉寬高比</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臉頰面積</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圓臉</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眉毛至嘴唇高度比臉頰寬度</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臉寬高比</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臉頰</a:t>
            </a:r>
            <a:r>
              <a:rPr lang="zh-TW" altLang="en-US" sz="2000" dirty="0" smtClean="0">
                <a:latin typeface="標楷體" pitchFamily="65" charset="-120"/>
                <a:ea typeface="標楷體" pitchFamily="65" charset="-120"/>
              </a:rPr>
              <a:t>面積</a:t>
            </a:r>
            <a:endParaRPr lang="en-US" altLang="zh-TW"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p:txBody>
      </p:sp>
      <p:sp>
        <p:nvSpPr>
          <p:cNvPr id="14" name="內容版面配置區 2"/>
          <p:cNvSpPr txBox="1">
            <a:spLocks/>
          </p:cNvSpPr>
          <p:nvPr/>
        </p:nvSpPr>
        <p:spPr>
          <a:xfrm>
            <a:off x="4716015" y="1036458"/>
            <a:ext cx="3312368" cy="470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菱形臉</a:t>
            </a:r>
            <a:r>
              <a:rPr lang="en-US" altLang="zh-TW" sz="2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眉毛至嘴唇高度比臉頰寬度</a:t>
            </a:r>
            <a:endParaRPr lang="en-US" altLang="zh-TW" sz="16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臉頰</a:t>
            </a:r>
            <a:r>
              <a:rPr lang="zh-TW" altLang="en-US" sz="1600" dirty="0">
                <a:latin typeface="標楷體" pitchFamily="65" charset="-120"/>
                <a:ea typeface="標楷體" pitchFamily="65" charset="-120"/>
              </a:rPr>
              <a:t>面積</a:t>
            </a:r>
            <a:endParaRPr lang="en-US" altLang="zh-TW" sz="16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臉寬比臉頰寬</a:t>
            </a:r>
            <a:endParaRPr lang="en-US" altLang="zh-TW" sz="16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鵝蛋臉</a:t>
            </a:r>
            <a:r>
              <a:rPr lang="en-US" altLang="zh-TW" sz="2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眉毛至嘴唇高度比臉頰寬度</a:t>
            </a:r>
            <a:endParaRPr lang="en-US" altLang="zh-TW" sz="16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臉頰</a:t>
            </a:r>
            <a:r>
              <a:rPr lang="zh-TW" altLang="en-US" sz="1600" dirty="0">
                <a:latin typeface="標楷體" pitchFamily="65" charset="-120"/>
                <a:ea typeface="標楷體" pitchFamily="65" charset="-120"/>
              </a:rPr>
              <a:t>面積</a:t>
            </a:r>
            <a:endParaRPr lang="en-US" altLang="zh-TW" sz="16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臉寬比臉頰寬</a:t>
            </a:r>
            <a:endParaRPr lang="en-US" altLang="zh-TW" sz="16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臉寬比額頭寬</a:t>
            </a:r>
            <a:endParaRPr lang="en-US" altLang="zh-TW" sz="1600"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1556355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 y="1549252"/>
            <a:ext cx="3539100" cy="359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35</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a:t>額</a:t>
            </a:r>
            <a:r>
              <a:rPr kumimoji="1" lang="zh-TW" altLang="en-US" dirty="0" smtClean="0"/>
              <a:t>型特徵</a:t>
            </a:r>
            <a:endParaRPr kumimoji="1" lang="zh-TW" altLang="en-US" dirty="0"/>
          </a:p>
        </p:txBody>
      </p:sp>
      <p:sp>
        <p:nvSpPr>
          <p:cNvPr id="7" name="內容版面配置區 2"/>
          <p:cNvSpPr txBox="1">
            <a:spLocks/>
          </p:cNvSpPr>
          <p:nvPr/>
        </p:nvSpPr>
        <p:spPr>
          <a:xfrm>
            <a:off x="4465807" y="937320"/>
            <a:ext cx="3898776" cy="5141168"/>
          </a:xfrm>
          <a:prstGeom prst="rect">
            <a:avLst/>
          </a:prstGeom>
          <a:ln>
            <a:solidFill>
              <a:schemeClr val="bg1"/>
            </a:solidFill>
          </a:ln>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smtClean="0">
                <a:solidFill>
                  <a:srgbClr val="FF0000"/>
                </a:solidFill>
                <a:latin typeface="標楷體" pitchFamily="65" charset="-120"/>
                <a:ea typeface="標楷體" pitchFamily="65" charset="-120"/>
              </a:rPr>
              <a:t>額頭高度比臉長</a:t>
            </a:r>
            <a:r>
              <a:rPr lang="zh-TW" altLang="en-US" dirty="0" smtClean="0">
                <a:latin typeface="標楷體" pitchFamily="65" charset="-120"/>
                <a:ea typeface="標楷體" pitchFamily="65" charset="-120"/>
              </a:rPr>
              <a:t>：比值越大額頭越高</a:t>
            </a:r>
            <a:endParaRPr lang="en-US" altLang="zh-TW" dirty="0" smtClean="0">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額頭角度：角度越大越偏向直額頭，越小越偏向富士山額頭</a:t>
            </a:r>
            <a:endParaRPr lang="en-US" altLang="zh-TW" dirty="0" smtClean="0">
              <a:solidFill>
                <a:schemeClr val="bg1">
                  <a:lumMod val="50000"/>
                </a:schemeClr>
              </a:solidFill>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左側髮際線至右側髮際線距離：判斷額頭寬度之特徵</a:t>
            </a:r>
            <a:endParaRPr lang="en-US" altLang="zh-TW" dirty="0" smtClean="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cxnSp>
        <p:nvCxnSpPr>
          <p:cNvPr id="9" name="直線單箭頭接點 8"/>
          <p:cNvCxnSpPr/>
          <p:nvPr/>
        </p:nvCxnSpPr>
        <p:spPr>
          <a:xfrm>
            <a:off x="2557905" y="1824688"/>
            <a:ext cx="0" cy="1131872"/>
          </a:xfrm>
          <a:prstGeom prst="straightConnector1">
            <a:avLst/>
          </a:prstGeom>
          <a:ln w="22225">
            <a:solidFill>
              <a:srgbClr val="FF000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10" name="直線單箭頭接點 9"/>
          <p:cNvCxnSpPr/>
          <p:nvPr/>
        </p:nvCxnSpPr>
        <p:spPr>
          <a:xfrm>
            <a:off x="2557905" y="2902184"/>
            <a:ext cx="0" cy="2081296"/>
          </a:xfrm>
          <a:prstGeom prst="straightConnector1">
            <a:avLst/>
          </a:prstGeom>
          <a:ln w="22225">
            <a:solidFill>
              <a:srgbClr val="FF0000"/>
            </a:solidFill>
            <a:headEnd type="arrow"/>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49182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 y="1549252"/>
            <a:ext cx="3539100" cy="359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36</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a:t>額</a:t>
            </a:r>
            <a:r>
              <a:rPr kumimoji="1" lang="zh-TW" altLang="en-US" dirty="0" smtClean="0"/>
              <a:t>型特徵</a:t>
            </a:r>
            <a:endParaRPr kumimoji="1" lang="zh-TW" altLang="en-US" dirty="0"/>
          </a:p>
        </p:txBody>
      </p:sp>
      <p:sp>
        <p:nvSpPr>
          <p:cNvPr id="7" name="內容版面配置區 2"/>
          <p:cNvSpPr txBox="1">
            <a:spLocks/>
          </p:cNvSpPr>
          <p:nvPr/>
        </p:nvSpPr>
        <p:spPr>
          <a:xfrm>
            <a:off x="4465807" y="937320"/>
            <a:ext cx="3898776" cy="5141168"/>
          </a:xfrm>
          <a:prstGeom prst="rect">
            <a:avLst/>
          </a:prstGeom>
          <a:ln>
            <a:solidFill>
              <a:schemeClr val="bg1"/>
            </a:solidFill>
          </a:ln>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chemeClr val="bg1">
                    <a:lumMod val="50000"/>
                  </a:schemeClr>
                </a:solidFill>
                <a:latin typeface="標楷體" pitchFamily="65" charset="-120"/>
                <a:ea typeface="標楷體" pitchFamily="65" charset="-120"/>
              </a:rPr>
              <a:t>額頭高度比臉長：比值越大額頭越高</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50"/>
                </a:solidFill>
                <a:latin typeface="標楷體" pitchFamily="65" charset="-120"/>
                <a:ea typeface="標楷體" pitchFamily="65" charset="-120"/>
              </a:rPr>
              <a:t>額頭角度</a:t>
            </a:r>
            <a:r>
              <a:rPr lang="zh-TW" altLang="en-US" dirty="0">
                <a:latin typeface="標楷體" pitchFamily="65" charset="-120"/>
                <a:ea typeface="標楷體" pitchFamily="65" charset="-120"/>
              </a:rPr>
              <a:t>：角度越大越偏向直額頭，越小越偏向富士山額頭</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左側髮際線至右側髮際線距離：判斷額頭寬度之</a:t>
            </a:r>
            <a:r>
              <a:rPr lang="zh-TW" altLang="en-US" dirty="0" smtClean="0">
                <a:solidFill>
                  <a:schemeClr val="bg1">
                    <a:lumMod val="50000"/>
                  </a:schemeClr>
                </a:solidFill>
                <a:latin typeface="標楷體" pitchFamily="65" charset="-120"/>
                <a:ea typeface="標楷體" pitchFamily="65" charset="-120"/>
              </a:rPr>
              <a:t>特徵</a:t>
            </a:r>
            <a:endParaRPr lang="en-US" altLang="zh-TW" dirty="0">
              <a:solidFill>
                <a:schemeClr val="bg1">
                  <a:lumMod val="50000"/>
                </a:schemeClr>
              </a:solidFill>
              <a:latin typeface="標楷體" pitchFamily="65" charset="-120"/>
              <a:ea typeface="標楷體" pitchFamily="65" charset="-120"/>
            </a:endParaRPr>
          </a:p>
        </p:txBody>
      </p:sp>
      <p:cxnSp>
        <p:nvCxnSpPr>
          <p:cNvPr id="11" name="直線單箭頭接點 10"/>
          <p:cNvCxnSpPr/>
          <p:nvPr/>
        </p:nvCxnSpPr>
        <p:spPr>
          <a:xfrm flipH="1">
            <a:off x="1577340" y="1847548"/>
            <a:ext cx="921970" cy="90010"/>
          </a:xfrm>
          <a:prstGeom prst="straightConnector1">
            <a:avLst/>
          </a:prstGeom>
          <a:ln w="22225">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單箭頭接點 11"/>
          <p:cNvCxnSpPr/>
          <p:nvPr/>
        </p:nvCxnSpPr>
        <p:spPr>
          <a:xfrm>
            <a:off x="2499309" y="1847548"/>
            <a:ext cx="1021131" cy="90010"/>
          </a:xfrm>
          <a:prstGeom prst="straightConnector1">
            <a:avLst/>
          </a:prstGeom>
          <a:ln w="22225">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174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 y="1549252"/>
            <a:ext cx="3539100" cy="359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37</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a:t>額</a:t>
            </a:r>
            <a:r>
              <a:rPr kumimoji="1" lang="zh-TW" altLang="en-US" dirty="0" smtClean="0"/>
              <a:t>型特徵</a:t>
            </a:r>
            <a:endParaRPr kumimoji="1" lang="zh-TW" altLang="en-US" dirty="0"/>
          </a:p>
        </p:txBody>
      </p:sp>
      <p:sp>
        <p:nvSpPr>
          <p:cNvPr id="7" name="內容版面配置區 2"/>
          <p:cNvSpPr txBox="1">
            <a:spLocks/>
          </p:cNvSpPr>
          <p:nvPr/>
        </p:nvSpPr>
        <p:spPr>
          <a:xfrm>
            <a:off x="4465807" y="937320"/>
            <a:ext cx="3898776" cy="5141168"/>
          </a:xfrm>
          <a:prstGeom prst="rect">
            <a:avLst/>
          </a:prstGeom>
          <a:ln>
            <a:solidFill>
              <a:schemeClr val="bg1"/>
            </a:solidFill>
          </a:ln>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chemeClr val="bg1">
                    <a:lumMod val="50000"/>
                  </a:schemeClr>
                </a:solidFill>
                <a:latin typeface="標楷體" pitchFamily="65" charset="-120"/>
                <a:ea typeface="標楷體" pitchFamily="65" charset="-120"/>
              </a:rPr>
              <a:t>額頭高度比臉長：比值越大額頭越高</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額頭角度：角度越大越偏向直額頭，越小越偏向富士山額頭</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F0"/>
                </a:solidFill>
                <a:latin typeface="標楷體" pitchFamily="65" charset="-120"/>
                <a:ea typeface="標楷體" pitchFamily="65" charset="-120"/>
              </a:rPr>
              <a:t>左側髮際線至右側髮際線距離</a:t>
            </a:r>
            <a:r>
              <a:rPr lang="zh-TW" altLang="en-US" dirty="0">
                <a:latin typeface="標楷體" pitchFamily="65" charset="-120"/>
                <a:ea typeface="標楷體" pitchFamily="65" charset="-120"/>
              </a:rPr>
              <a:t>：判斷額頭寬度之特徵</a:t>
            </a:r>
            <a:endParaRPr lang="en-US" altLang="zh-TW" dirty="0">
              <a:latin typeface="標楷體" pitchFamily="65" charset="-120"/>
              <a:ea typeface="標楷體" pitchFamily="65" charset="-120"/>
            </a:endParaRPr>
          </a:p>
        </p:txBody>
      </p:sp>
      <p:cxnSp>
        <p:nvCxnSpPr>
          <p:cNvPr id="9" name="直線單箭頭接點 8"/>
          <p:cNvCxnSpPr/>
          <p:nvPr/>
        </p:nvCxnSpPr>
        <p:spPr>
          <a:xfrm>
            <a:off x="1366837" y="2448447"/>
            <a:ext cx="2252663" cy="58533"/>
          </a:xfrm>
          <a:prstGeom prst="straightConnector1">
            <a:avLst/>
          </a:prstGeom>
          <a:ln w="22225">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917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38</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a:t>額</a:t>
            </a:r>
            <a:r>
              <a:rPr kumimoji="1" lang="zh-TW" altLang="en-US" dirty="0" smtClean="0"/>
              <a:t>型分類</a:t>
            </a:r>
            <a:endParaRPr kumimoji="1" lang="zh-TW" altLang="en-US" dirty="0"/>
          </a:p>
        </p:txBody>
      </p:sp>
      <p:sp>
        <p:nvSpPr>
          <p:cNvPr id="13" name="內容版面配置區 2"/>
          <p:cNvSpPr txBox="1">
            <a:spLocks/>
          </p:cNvSpPr>
          <p:nvPr/>
        </p:nvSpPr>
        <p:spPr>
          <a:xfrm>
            <a:off x="755576" y="1080140"/>
            <a:ext cx="3312368" cy="470912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dirty="0">
                <a:latin typeface="標楷體" pitchFamily="65" charset="-120"/>
                <a:ea typeface="標楷體" pitchFamily="65" charset="-120"/>
              </a:rPr>
              <a:t>高額頭</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上庭長度比臉長</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a:latin typeface="標楷體" pitchFamily="65" charset="-120"/>
                <a:ea typeface="標楷體" pitchFamily="65" charset="-120"/>
              </a:rPr>
              <a:t>窄額頭</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上庭長度比臉</a:t>
            </a:r>
            <a:r>
              <a:rPr lang="zh-TW" altLang="en-US" sz="2000" dirty="0" smtClean="0">
                <a:latin typeface="標楷體" pitchFamily="65" charset="-120"/>
                <a:ea typeface="標楷體" pitchFamily="65" charset="-120"/>
              </a:rPr>
              <a:t>長</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p:txBody>
      </p:sp>
      <p:sp>
        <p:nvSpPr>
          <p:cNvPr id="14" name="內容版面配置區 2"/>
          <p:cNvSpPr txBox="1">
            <a:spLocks/>
          </p:cNvSpPr>
          <p:nvPr/>
        </p:nvSpPr>
        <p:spPr>
          <a:xfrm>
            <a:off x="4716015" y="1088712"/>
            <a:ext cx="3312368" cy="470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sz="2400" dirty="0">
                <a:latin typeface="標楷體" pitchFamily="65" charset="-120"/>
                <a:ea typeface="標楷體" pitchFamily="65" charset="-120"/>
              </a:rPr>
              <a:t>直額頭</a:t>
            </a:r>
            <a:r>
              <a:rPr lang="en-US" altLang="zh-TW" sz="2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髮際角度</a:t>
            </a:r>
            <a:endParaRPr lang="en-US" altLang="zh-TW" sz="16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圓</a:t>
            </a:r>
            <a:r>
              <a:rPr lang="zh-TW" altLang="en-US" sz="2400" dirty="0">
                <a:latin typeface="標楷體" pitchFamily="65" charset="-120"/>
                <a:ea typeface="標楷體" pitchFamily="65" charset="-120"/>
              </a:rPr>
              <a:t>額頭</a:t>
            </a:r>
            <a:r>
              <a:rPr lang="en-US" altLang="zh-TW" sz="2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600" dirty="0">
                <a:latin typeface="標楷體" pitchFamily="65" charset="-120"/>
                <a:ea typeface="標楷體" pitchFamily="65" charset="-120"/>
              </a:rPr>
              <a:t>髮際角度</a:t>
            </a:r>
            <a:endParaRPr lang="en-US" altLang="zh-TW" sz="1600" dirty="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富士山額頭</a:t>
            </a:r>
            <a:r>
              <a:rPr lang="en-US" altLang="zh-TW" sz="2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600" dirty="0">
                <a:latin typeface="標楷體" pitchFamily="65" charset="-120"/>
                <a:ea typeface="標楷體" pitchFamily="65" charset="-120"/>
              </a:rPr>
              <a:t>髮際</a:t>
            </a:r>
            <a:r>
              <a:rPr lang="zh-TW" altLang="en-US" sz="1600" dirty="0" smtClean="0">
                <a:latin typeface="標楷體" pitchFamily="65" charset="-120"/>
                <a:ea typeface="標楷體" pitchFamily="65" charset="-120"/>
              </a:rPr>
              <a:t>角度</a:t>
            </a:r>
            <a:endParaRPr lang="en-US" altLang="zh-TW" sz="1600" dirty="0" smtClean="0">
              <a:latin typeface="標楷體" pitchFamily="65" charset="-120"/>
              <a:ea typeface="標楷體" pitchFamily="65" charset="-120"/>
            </a:endParaRPr>
          </a:p>
          <a:p>
            <a:pPr>
              <a:buClr>
                <a:schemeClr val="accent1"/>
              </a:buClr>
              <a:buSzPct val="50000"/>
              <a:buFont typeface="Wingdings" pitchFamily="2" charset="2"/>
              <a:buChar char="n"/>
            </a:pPr>
            <a:r>
              <a:rPr lang="en-US" altLang="zh-TW" sz="2400" dirty="0" smtClean="0">
                <a:latin typeface="標楷體" pitchFamily="65" charset="-120"/>
                <a:ea typeface="標楷體" pitchFamily="65" charset="-120"/>
              </a:rPr>
              <a:t>M</a:t>
            </a:r>
            <a:r>
              <a:rPr lang="zh-TW" altLang="en-US" sz="2400" dirty="0" smtClean="0">
                <a:latin typeface="標楷體" pitchFamily="65" charset="-120"/>
                <a:ea typeface="標楷體" pitchFamily="65" charset="-120"/>
              </a:rPr>
              <a:t>型額頭</a:t>
            </a:r>
            <a:r>
              <a:rPr lang="en-US" altLang="zh-TW" sz="2400" dirty="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smtClean="0">
                <a:latin typeface="標楷體" pitchFamily="65" charset="-120"/>
                <a:ea typeface="標楷體" pitchFamily="65" charset="-120"/>
              </a:rPr>
              <a:t>髮際中間低於兩側高度</a:t>
            </a:r>
            <a:endParaRPr lang="en-US" altLang="zh-TW" sz="1600" dirty="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sz="1600" dirty="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477865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F6C119B-8A40-6A45-A4C9-3DCFA008190D}"/>
              </a:ext>
            </a:extLst>
          </p:cNvPr>
          <p:cNvSpPr>
            <a:spLocks noGrp="1"/>
          </p:cNvSpPr>
          <p:nvPr>
            <p:ph type="title"/>
          </p:nvPr>
        </p:nvSpPr>
        <p:spPr/>
        <p:txBody>
          <a:bodyPr/>
          <a:lstStyle/>
          <a:p>
            <a:r>
              <a:rPr kumimoji="1" lang="zh-TW" altLang="en-US" dirty="0"/>
              <a:t>緒論</a:t>
            </a:r>
            <a:r>
              <a:rPr kumimoji="1" lang="en-US" altLang="zh-TW" dirty="0" smtClean="0"/>
              <a:t>—</a:t>
            </a:r>
            <a:r>
              <a:rPr kumimoji="1" lang="zh-TW" altLang="en-US" dirty="0" smtClean="0"/>
              <a:t>三庭五眼</a:t>
            </a:r>
            <a:endParaRPr kumimoji="1" lang="zh-TW" altLang="en-US" dirty="0"/>
          </a:p>
        </p:txBody>
      </p:sp>
      <p:sp>
        <p:nvSpPr>
          <p:cNvPr id="4" name="投影片編號版面配置區 3">
            <a:extLst>
              <a:ext uri="{FF2B5EF4-FFF2-40B4-BE49-F238E27FC236}">
                <a16:creationId xmlns="" xmlns:a16="http://schemas.microsoft.com/office/drawing/2014/main" id="{0D88FB99-FB5D-ED48-BD0A-37289D98C5DE}"/>
              </a:ext>
            </a:extLst>
          </p:cNvPr>
          <p:cNvSpPr>
            <a:spLocks noGrp="1"/>
          </p:cNvSpPr>
          <p:nvPr>
            <p:ph type="sldNum" sz="quarter" idx="12"/>
          </p:nvPr>
        </p:nvSpPr>
        <p:spPr/>
        <p:txBody>
          <a:bodyPr/>
          <a:lstStyle/>
          <a:p>
            <a:fld id="{0C932019-1518-D642-98C9-E4D235928CB4}" type="slidenum">
              <a:rPr kumimoji="1" lang="zh-TW" altLang="en-US" smtClean="0"/>
              <a:t>3</a:t>
            </a:fld>
            <a:endParaRPr kumimoji="1" lang="zh-TW" altLang="en-US"/>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1" y="2690761"/>
            <a:ext cx="280851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內容版面配置區 2">
            <a:extLst>
              <a:ext uri="{FF2B5EF4-FFF2-40B4-BE49-F238E27FC236}">
                <a16:creationId xmlns="" xmlns:a16="http://schemas.microsoft.com/office/drawing/2014/main" id="{6F0415B0-6DA6-6E40-8C7A-FE1667FB40FA}"/>
              </a:ext>
            </a:extLst>
          </p:cNvPr>
          <p:cNvSpPr>
            <a:spLocks noGrp="1"/>
          </p:cNvSpPr>
          <p:nvPr>
            <p:ph idx="1"/>
          </p:nvPr>
        </p:nvSpPr>
        <p:spPr>
          <a:xfrm>
            <a:off x="971550" y="1981201"/>
            <a:ext cx="7200900" cy="4215546"/>
          </a:xfrm>
        </p:spPr>
        <p:txBody>
          <a:bodyPr/>
          <a:lstStyle/>
          <a:p>
            <a:r>
              <a:rPr kumimoji="1" lang="zh-TW" altLang="en-US" dirty="0"/>
              <a:t>頭部上下區分為三等分，寬度區分為五</a:t>
            </a:r>
            <a:r>
              <a:rPr kumimoji="1" lang="zh-TW" altLang="en-US" dirty="0" smtClean="0"/>
              <a:t>等分</a:t>
            </a:r>
            <a:endParaRPr kumimoji="1" lang="zh-TW" altLang="en-US" dirty="0"/>
          </a:p>
        </p:txBody>
      </p:sp>
    </p:spTree>
    <p:extLst>
      <p:ext uri="{BB962C8B-B14F-4D97-AF65-F5344CB8AC3E}">
        <p14:creationId xmlns:p14="http://schemas.microsoft.com/office/powerpoint/2010/main" val="4277947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36" y="1158240"/>
            <a:ext cx="3845444" cy="41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39</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a:t>眉</a:t>
            </a:r>
            <a:r>
              <a:rPr kumimoji="1" lang="zh-TW" altLang="en-US" dirty="0" smtClean="0"/>
              <a:t>型特徵</a:t>
            </a:r>
            <a:endParaRPr kumimoji="1" lang="zh-TW" altLang="en-US" dirty="0"/>
          </a:p>
        </p:txBody>
      </p:sp>
      <p:sp>
        <p:nvSpPr>
          <p:cNvPr id="7" name="內容版面配置區 2"/>
          <p:cNvSpPr txBox="1">
            <a:spLocks/>
          </p:cNvSpPr>
          <p:nvPr/>
        </p:nvSpPr>
        <p:spPr>
          <a:xfrm>
            <a:off x="4465807" y="937320"/>
            <a:ext cx="3898776" cy="5141168"/>
          </a:xfrm>
          <a:prstGeom prst="rect">
            <a:avLst/>
          </a:prstGeom>
          <a:ln>
            <a:solidFill>
              <a:schemeClr val="bg1"/>
            </a:solidFill>
          </a:ln>
        </p:spPr>
        <p:txBody>
          <a:bodyPr>
            <a:normAutofit lnSpcReduction="10000"/>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rgbClr val="92D050"/>
                </a:solidFill>
                <a:latin typeface="標楷體" pitchFamily="65" charset="-120"/>
                <a:ea typeface="標楷體" pitchFamily="65" charset="-120"/>
              </a:rPr>
              <a:t>眉毛上緣角度</a:t>
            </a:r>
            <a:r>
              <a:rPr lang="zh-TW" altLang="en-US" dirty="0">
                <a:latin typeface="標楷體" pitchFamily="65" charset="-120"/>
                <a:ea typeface="標楷體" pitchFamily="65" charset="-120"/>
              </a:rPr>
              <a:t>：判斷眉型之特徵之一</a:t>
            </a:r>
            <a:endParaRPr lang="en-US" altLang="zh-TW" dirty="0">
              <a:latin typeface="標楷體" pitchFamily="65" charset="-120"/>
              <a:ea typeface="標楷體" pitchFamily="65" charset="-120"/>
            </a:endParaRPr>
          </a:p>
          <a:p>
            <a:r>
              <a:rPr lang="zh-TW" altLang="en-US" dirty="0">
                <a:solidFill>
                  <a:srgbClr val="FFC000"/>
                </a:solidFill>
                <a:latin typeface="標楷體" pitchFamily="65" charset="-120"/>
                <a:ea typeface="標楷體" pitchFamily="65" charset="-120"/>
              </a:rPr>
              <a:t>眉毛下緣角度</a:t>
            </a:r>
            <a:r>
              <a:rPr lang="zh-TW" altLang="en-US" dirty="0">
                <a:latin typeface="標楷體" pitchFamily="65" charset="-120"/>
                <a:ea typeface="標楷體" pitchFamily="65" charset="-120"/>
              </a:rPr>
              <a:t>：判斷眉型的特徵之一</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左右眉毛高度差：判斷眉毛是否水平之特徵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左右眉頭至鼻子之距離：左眉頭至鼻子距離減右眉頭至鼻子距離越大代表眉毛越不對稱</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眉毛寬度除以高度：判斷眉毛粗細之特徵</a:t>
            </a:r>
            <a:endParaRPr lang="en-US" altLang="zh-TW" dirty="0">
              <a:solidFill>
                <a:schemeClr val="bg1">
                  <a:lumMod val="50000"/>
                </a:schemeClr>
              </a:solidFill>
              <a:latin typeface="標楷體" pitchFamily="65" charset="-120"/>
              <a:ea typeface="標楷體" pitchFamily="65" charset="-120"/>
            </a:endParaRPr>
          </a:p>
        </p:txBody>
      </p:sp>
      <p:cxnSp>
        <p:nvCxnSpPr>
          <p:cNvPr id="10" name="直線單箭頭接點 9"/>
          <p:cNvCxnSpPr/>
          <p:nvPr/>
        </p:nvCxnSpPr>
        <p:spPr>
          <a:xfrm flipH="1">
            <a:off x="2679573" y="2494309"/>
            <a:ext cx="360040" cy="144016"/>
          </a:xfrm>
          <a:prstGeom prst="straightConnector1">
            <a:avLst/>
          </a:prstGeom>
          <a:ln w="22225">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11" name="直線單箭頭接點 10"/>
          <p:cNvCxnSpPr/>
          <p:nvPr/>
        </p:nvCxnSpPr>
        <p:spPr>
          <a:xfrm>
            <a:off x="3039613" y="2494309"/>
            <a:ext cx="432048" cy="144016"/>
          </a:xfrm>
          <a:prstGeom prst="straightConnector1">
            <a:avLst/>
          </a:prstGeom>
          <a:ln w="22225">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12" name="直線單箭頭接點 11"/>
          <p:cNvCxnSpPr/>
          <p:nvPr/>
        </p:nvCxnSpPr>
        <p:spPr>
          <a:xfrm flipH="1">
            <a:off x="2679573" y="2638325"/>
            <a:ext cx="360040" cy="0"/>
          </a:xfrm>
          <a:prstGeom prst="straightConnector1">
            <a:avLst/>
          </a:prstGeom>
          <a:ln w="22225">
            <a:solidFill>
              <a:schemeClr val="accent4"/>
            </a:solidFill>
            <a:tailEnd type="arrow"/>
          </a:ln>
        </p:spPr>
        <p:style>
          <a:lnRef idx="2">
            <a:schemeClr val="accent2"/>
          </a:lnRef>
          <a:fillRef idx="0">
            <a:schemeClr val="accent2"/>
          </a:fillRef>
          <a:effectRef idx="1">
            <a:schemeClr val="accent2"/>
          </a:effectRef>
          <a:fontRef idx="minor">
            <a:schemeClr val="tx1"/>
          </a:fontRef>
        </p:style>
      </p:cxnSp>
      <p:cxnSp>
        <p:nvCxnSpPr>
          <p:cNvPr id="13" name="直線單箭頭接點 12"/>
          <p:cNvCxnSpPr/>
          <p:nvPr/>
        </p:nvCxnSpPr>
        <p:spPr>
          <a:xfrm>
            <a:off x="3039613" y="2638325"/>
            <a:ext cx="432048" cy="0"/>
          </a:xfrm>
          <a:prstGeom prst="straightConnector1">
            <a:avLst/>
          </a:prstGeom>
          <a:ln w="22225">
            <a:solidFill>
              <a:schemeClr val="accent4"/>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04973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36" y="1158240"/>
            <a:ext cx="3845444" cy="41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40</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a:t>眉型</a:t>
            </a:r>
            <a:r>
              <a:rPr kumimoji="1" lang="zh-TW" altLang="en-US" dirty="0" smtClean="0"/>
              <a:t>特徵</a:t>
            </a:r>
            <a:endParaRPr kumimoji="1" lang="zh-TW" altLang="en-US" dirty="0"/>
          </a:p>
        </p:txBody>
      </p:sp>
      <p:sp>
        <p:nvSpPr>
          <p:cNvPr id="7" name="內容版面配置區 2"/>
          <p:cNvSpPr txBox="1">
            <a:spLocks/>
          </p:cNvSpPr>
          <p:nvPr/>
        </p:nvSpPr>
        <p:spPr>
          <a:xfrm>
            <a:off x="4465807" y="937320"/>
            <a:ext cx="3898776" cy="5141168"/>
          </a:xfrm>
          <a:prstGeom prst="rect">
            <a:avLst/>
          </a:prstGeom>
          <a:ln>
            <a:solidFill>
              <a:schemeClr val="bg1"/>
            </a:solidFill>
          </a:ln>
        </p:spPr>
        <p:txBody>
          <a:bodyPr>
            <a:normAutofit lnSpcReduction="10000"/>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smtClean="0">
                <a:solidFill>
                  <a:schemeClr val="bg1">
                    <a:lumMod val="50000"/>
                  </a:schemeClr>
                </a:solidFill>
                <a:latin typeface="標楷體" pitchFamily="65" charset="-120"/>
                <a:ea typeface="標楷體" pitchFamily="65" charset="-120"/>
              </a:rPr>
              <a:t>眉毛上緣角度：判斷眉型之特徵之一</a:t>
            </a:r>
            <a:endParaRPr lang="en-US" altLang="zh-TW" dirty="0" smtClean="0">
              <a:solidFill>
                <a:schemeClr val="bg1">
                  <a:lumMod val="50000"/>
                </a:schemeClr>
              </a:solidFill>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眉毛下緣角度：判斷眉型的特徵之一</a:t>
            </a:r>
            <a:endParaRPr lang="en-US" altLang="zh-TW" dirty="0" smtClean="0">
              <a:solidFill>
                <a:schemeClr val="bg1">
                  <a:lumMod val="50000"/>
                </a:schemeClr>
              </a:solidFill>
              <a:latin typeface="標楷體" pitchFamily="65" charset="-120"/>
              <a:ea typeface="標楷體" pitchFamily="65" charset="-120"/>
            </a:endParaRPr>
          </a:p>
          <a:p>
            <a:r>
              <a:rPr lang="zh-TW" altLang="en-US" dirty="0" smtClean="0">
                <a:solidFill>
                  <a:srgbClr val="00B0F0"/>
                </a:solidFill>
                <a:latin typeface="標楷體" pitchFamily="65" charset="-120"/>
                <a:ea typeface="標楷體" pitchFamily="65" charset="-120"/>
              </a:rPr>
              <a:t>左右眉毛高度差</a:t>
            </a:r>
            <a:r>
              <a:rPr lang="zh-TW" altLang="en-US" dirty="0" smtClean="0">
                <a:latin typeface="標楷體" pitchFamily="65" charset="-120"/>
                <a:ea typeface="標楷體" pitchFamily="65" charset="-120"/>
              </a:rPr>
              <a:t>：判斷眉毛是否水平之特徵</a:t>
            </a:r>
            <a:endParaRPr lang="en-US" altLang="zh-TW" dirty="0" smtClean="0">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左右眉頭至鼻子之距離：左眉頭至鼻子距離減右眉頭至鼻子距離越大代表眉毛越不對稱</a:t>
            </a:r>
            <a:endParaRPr lang="en-US" altLang="zh-TW" dirty="0" smtClean="0">
              <a:solidFill>
                <a:schemeClr val="bg1">
                  <a:lumMod val="50000"/>
                </a:schemeClr>
              </a:solidFill>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眉毛寬度除以高度：判斷眉毛粗細之特徵</a:t>
            </a:r>
            <a:endParaRPr lang="en-US" altLang="zh-TW" dirty="0">
              <a:solidFill>
                <a:schemeClr val="bg1">
                  <a:lumMod val="50000"/>
                </a:schemeClr>
              </a:solidFill>
              <a:latin typeface="標楷體" pitchFamily="65" charset="-120"/>
              <a:ea typeface="標楷體" pitchFamily="65" charset="-120"/>
            </a:endParaRPr>
          </a:p>
        </p:txBody>
      </p:sp>
      <p:cxnSp>
        <p:nvCxnSpPr>
          <p:cNvPr id="17" name="直線接點 16"/>
          <p:cNvCxnSpPr/>
          <p:nvPr/>
        </p:nvCxnSpPr>
        <p:spPr>
          <a:xfrm>
            <a:off x="1758627" y="2495303"/>
            <a:ext cx="1368152" cy="0"/>
          </a:xfrm>
          <a:prstGeom prst="line">
            <a:avLst/>
          </a:prstGeom>
          <a:ln w="22225">
            <a:solidFill>
              <a:srgbClr val="00B0F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89485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36" y="1158240"/>
            <a:ext cx="3845444" cy="41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41</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眉</a:t>
            </a:r>
            <a:r>
              <a:rPr kumimoji="1" lang="zh-TW" altLang="en-US" dirty="0"/>
              <a:t>型</a:t>
            </a:r>
            <a:r>
              <a:rPr kumimoji="1" lang="zh-TW" altLang="en-US" dirty="0" smtClean="0"/>
              <a:t>特徵</a:t>
            </a:r>
            <a:endParaRPr kumimoji="1" lang="zh-TW" altLang="en-US" dirty="0"/>
          </a:p>
        </p:txBody>
      </p:sp>
      <p:sp>
        <p:nvSpPr>
          <p:cNvPr id="7" name="內容版面配置區 2"/>
          <p:cNvSpPr txBox="1">
            <a:spLocks/>
          </p:cNvSpPr>
          <p:nvPr/>
        </p:nvSpPr>
        <p:spPr>
          <a:xfrm>
            <a:off x="4465807" y="937320"/>
            <a:ext cx="3898776" cy="5141168"/>
          </a:xfrm>
          <a:prstGeom prst="rect">
            <a:avLst/>
          </a:prstGeom>
          <a:ln>
            <a:solidFill>
              <a:schemeClr val="bg1"/>
            </a:solidFill>
          </a:ln>
        </p:spPr>
        <p:txBody>
          <a:bodyPr>
            <a:normAutofit lnSpcReduction="10000"/>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chemeClr val="bg1">
                    <a:lumMod val="50000"/>
                  </a:schemeClr>
                </a:solidFill>
                <a:latin typeface="標楷體" pitchFamily="65" charset="-120"/>
                <a:ea typeface="標楷體" pitchFamily="65" charset="-120"/>
              </a:rPr>
              <a:t>眉毛上緣角度：判斷眉型之特徵之一</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眉毛下緣角度：判斷眉型的特徵之一</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左右眉毛高度差：判斷眉毛是否水平之特徵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左右眉頭至鼻子之距離</a:t>
            </a:r>
            <a:r>
              <a:rPr lang="zh-TW" altLang="en-US" dirty="0">
                <a:latin typeface="標楷體" pitchFamily="65" charset="-120"/>
                <a:ea typeface="標楷體" pitchFamily="65" charset="-120"/>
              </a:rPr>
              <a:t>：左眉頭至鼻子距離減右眉頭至鼻子距離越大代表眉毛越不對稱</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眉毛寬度除以高度：判斷眉毛粗細之特徵</a:t>
            </a:r>
            <a:endParaRPr lang="en-US" altLang="zh-TW" dirty="0">
              <a:solidFill>
                <a:schemeClr val="bg1">
                  <a:lumMod val="50000"/>
                </a:schemeClr>
              </a:solidFill>
              <a:latin typeface="標楷體" pitchFamily="65" charset="-120"/>
              <a:ea typeface="標楷體" pitchFamily="65" charset="-120"/>
            </a:endParaRPr>
          </a:p>
        </p:txBody>
      </p:sp>
      <p:cxnSp>
        <p:nvCxnSpPr>
          <p:cNvPr id="15" name="直線單箭頭接點 14"/>
          <p:cNvCxnSpPr/>
          <p:nvPr/>
        </p:nvCxnSpPr>
        <p:spPr>
          <a:xfrm>
            <a:off x="2164117" y="2741740"/>
            <a:ext cx="281903" cy="0"/>
          </a:xfrm>
          <a:prstGeom prst="straightConnector1">
            <a:avLst/>
          </a:prstGeom>
          <a:ln w="2222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直線單箭頭接點 15"/>
          <p:cNvCxnSpPr/>
          <p:nvPr/>
        </p:nvCxnSpPr>
        <p:spPr>
          <a:xfrm>
            <a:off x="2438846" y="2741740"/>
            <a:ext cx="289114" cy="0"/>
          </a:xfrm>
          <a:prstGeom prst="straightConnector1">
            <a:avLst/>
          </a:prstGeom>
          <a:ln w="2222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096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36" y="1158240"/>
            <a:ext cx="3845444" cy="41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42</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a:t>眉型</a:t>
            </a:r>
            <a:r>
              <a:rPr kumimoji="1" lang="zh-TW" altLang="en-US" dirty="0" smtClean="0"/>
              <a:t>特徵</a:t>
            </a:r>
            <a:endParaRPr kumimoji="1" lang="zh-TW" altLang="en-US" dirty="0"/>
          </a:p>
        </p:txBody>
      </p:sp>
      <p:sp>
        <p:nvSpPr>
          <p:cNvPr id="7" name="內容版面配置區 2"/>
          <p:cNvSpPr txBox="1">
            <a:spLocks/>
          </p:cNvSpPr>
          <p:nvPr/>
        </p:nvSpPr>
        <p:spPr>
          <a:xfrm>
            <a:off x="4465807" y="937320"/>
            <a:ext cx="3898776" cy="5141168"/>
          </a:xfrm>
          <a:prstGeom prst="rect">
            <a:avLst/>
          </a:prstGeom>
          <a:ln>
            <a:solidFill>
              <a:schemeClr val="bg1"/>
            </a:solidFill>
          </a:ln>
        </p:spPr>
        <p:txBody>
          <a:bodyPr>
            <a:normAutofit lnSpcReduction="10000"/>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chemeClr val="bg1">
                    <a:lumMod val="50000"/>
                  </a:schemeClr>
                </a:solidFill>
                <a:latin typeface="標楷體" pitchFamily="65" charset="-120"/>
                <a:ea typeface="標楷體" pitchFamily="65" charset="-120"/>
              </a:rPr>
              <a:t>眉毛上緣角度：判斷眉型之特徵之一</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眉毛下緣角度：判斷眉型的特徵之一</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左右眉毛高度差：判斷眉毛是否水平之特徵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左右眉頭至鼻子之距離：左眉頭至鼻子距離減右眉頭至鼻子距離越大代表眉毛越不對稱</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F0"/>
                </a:solidFill>
                <a:latin typeface="標楷體" pitchFamily="65" charset="-120"/>
                <a:ea typeface="標楷體" pitchFamily="65" charset="-120"/>
              </a:rPr>
              <a:t>眉毛寬度除以高度</a:t>
            </a:r>
            <a:r>
              <a:rPr lang="zh-TW" altLang="en-US" dirty="0">
                <a:latin typeface="標楷體" pitchFamily="65" charset="-120"/>
                <a:ea typeface="標楷體" pitchFamily="65" charset="-120"/>
              </a:rPr>
              <a:t>：判斷眉毛粗細之特徵</a:t>
            </a:r>
          </a:p>
        </p:txBody>
      </p:sp>
      <p:cxnSp>
        <p:nvCxnSpPr>
          <p:cNvPr id="9" name="直線單箭頭接點 8"/>
          <p:cNvCxnSpPr/>
          <p:nvPr/>
        </p:nvCxnSpPr>
        <p:spPr>
          <a:xfrm>
            <a:off x="2659313" y="3022983"/>
            <a:ext cx="663007" cy="7228"/>
          </a:xfrm>
          <a:prstGeom prst="straightConnector1">
            <a:avLst/>
          </a:prstGeom>
          <a:ln w="22225">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直線單箭頭接點 9"/>
          <p:cNvCxnSpPr/>
          <p:nvPr/>
        </p:nvCxnSpPr>
        <p:spPr>
          <a:xfrm>
            <a:off x="3005229" y="2798575"/>
            <a:ext cx="0" cy="224408"/>
          </a:xfrm>
          <a:prstGeom prst="straightConnector1">
            <a:avLst/>
          </a:prstGeom>
          <a:ln w="22225">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462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43</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a:t>眉</a:t>
            </a:r>
            <a:r>
              <a:rPr kumimoji="1" lang="zh-TW" altLang="en-US" dirty="0" smtClean="0"/>
              <a:t>型分類</a:t>
            </a:r>
            <a:endParaRPr kumimoji="1" lang="zh-TW" altLang="en-US" dirty="0"/>
          </a:p>
        </p:txBody>
      </p:sp>
      <p:sp>
        <p:nvSpPr>
          <p:cNvPr id="13" name="內容版面配置區 2"/>
          <p:cNvSpPr txBox="1">
            <a:spLocks/>
          </p:cNvSpPr>
          <p:nvPr/>
        </p:nvSpPr>
        <p:spPr>
          <a:xfrm>
            <a:off x="755576" y="1045304"/>
            <a:ext cx="3312368" cy="4709120"/>
          </a:xfrm>
          <a:prstGeom prst="rect">
            <a:avLst/>
          </a:prstGeom>
        </p:spPr>
        <p:txBody>
          <a:bodyPr>
            <a:normAutofit fontScale="92500" lnSpcReduction="20000"/>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dirty="0">
                <a:latin typeface="標楷體" pitchFamily="65" charset="-120"/>
                <a:ea typeface="標楷體" pitchFamily="65" charset="-120"/>
              </a:rPr>
              <a:t>一字眉</a:t>
            </a:r>
            <a:r>
              <a:rPr lang="en-US" altLang="zh-TW" dirty="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眉毛上緣角度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眉毛下緣角度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眉頭眉尾高度差</a:t>
            </a:r>
            <a:endParaRPr lang="en-US" altLang="zh-TW" sz="2000" dirty="0">
              <a:latin typeface="標楷體" pitchFamily="65" charset="-120"/>
              <a:ea typeface="標楷體" pitchFamily="65" charset="-120"/>
            </a:endParaRPr>
          </a:p>
          <a:p>
            <a:pPr>
              <a:buClr>
                <a:schemeClr val="accent1"/>
              </a:buClr>
              <a:buSzPct val="50000"/>
              <a:buFont typeface="Wingdings" pitchFamily="2" charset="2"/>
              <a:buChar char="n"/>
            </a:pPr>
            <a:r>
              <a:rPr lang="zh-TW" altLang="en-US" dirty="0">
                <a:latin typeface="標楷體" pitchFamily="65" charset="-120"/>
                <a:ea typeface="標楷體" pitchFamily="65" charset="-120"/>
              </a:rPr>
              <a:t>劍眉</a:t>
            </a:r>
            <a:r>
              <a:rPr lang="en-US" altLang="zh-TW" dirty="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眉毛上緣角度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眉毛下緣角度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眉頭眉尾高度</a:t>
            </a:r>
            <a:r>
              <a:rPr lang="zh-TW" altLang="en-US" sz="2000" dirty="0" smtClean="0">
                <a:latin typeface="標楷體" pitchFamily="65" charset="-120"/>
                <a:ea typeface="標楷體" pitchFamily="65" charset="-120"/>
              </a:rPr>
              <a:t>差</a:t>
            </a:r>
            <a:endParaRPr lang="en-US" altLang="zh-TW" sz="2000" dirty="0">
              <a:latin typeface="標楷體" pitchFamily="65" charset="-120"/>
              <a:ea typeface="標楷體" pitchFamily="65" charset="-120"/>
            </a:endParaRPr>
          </a:p>
          <a:p>
            <a:pPr>
              <a:buClr>
                <a:schemeClr val="accent1"/>
              </a:buClr>
              <a:buSzPct val="50000"/>
              <a:buFont typeface="Wingdings" pitchFamily="2" charset="2"/>
              <a:buChar char="n"/>
            </a:pPr>
            <a:r>
              <a:rPr lang="zh-TW" altLang="en-US" dirty="0">
                <a:latin typeface="標楷體" pitchFamily="65" charset="-120"/>
                <a:ea typeface="標楷體" pitchFamily="65" charset="-120"/>
              </a:rPr>
              <a:t>弦月眉</a:t>
            </a:r>
            <a:r>
              <a:rPr lang="en-US" altLang="zh-TW" dirty="0" smtClean="0">
                <a:latin typeface="標楷體" pitchFamily="65" charset="-120"/>
                <a:ea typeface="標楷體" pitchFamily="65" charset="-120"/>
              </a:rPr>
              <a:t>:</a:t>
            </a:r>
            <a:endParaRPr lang="en-US" altLang="zh-TW"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眉毛上緣角度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眉毛下緣角度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眉頭眉尾高度</a:t>
            </a:r>
            <a:r>
              <a:rPr lang="zh-TW" altLang="en-US" sz="2000" dirty="0" smtClean="0">
                <a:latin typeface="標楷體" pitchFamily="65" charset="-120"/>
                <a:ea typeface="標楷體" pitchFamily="65" charset="-120"/>
              </a:rPr>
              <a:t>差</a:t>
            </a:r>
            <a:endParaRPr lang="en-US" altLang="zh-TW" dirty="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p:txBody>
      </p:sp>
      <p:sp>
        <p:nvSpPr>
          <p:cNvPr id="14" name="內容版面配置區 2"/>
          <p:cNvSpPr txBox="1">
            <a:spLocks/>
          </p:cNvSpPr>
          <p:nvPr/>
        </p:nvSpPr>
        <p:spPr>
          <a:xfrm>
            <a:off x="4716015" y="1088712"/>
            <a:ext cx="3312368" cy="470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sz="2400" dirty="0">
                <a:latin typeface="標楷體" pitchFamily="65" charset="-120"/>
                <a:ea typeface="標楷體" pitchFamily="65" charset="-120"/>
              </a:rPr>
              <a:t>柳葉眉</a:t>
            </a:r>
            <a:r>
              <a:rPr lang="en-US" altLang="zh-TW" sz="2400" dirty="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眉毛上緣角度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眉毛下緣角度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眉頭眉尾高度差</a:t>
            </a:r>
            <a:endParaRPr lang="en-US" altLang="zh-TW" sz="2000" dirty="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a:latin typeface="標楷體" pitchFamily="65" charset="-120"/>
                <a:ea typeface="標楷體" pitchFamily="65" charset="-120"/>
              </a:rPr>
              <a:t>三角眉</a:t>
            </a:r>
            <a:r>
              <a:rPr lang="en-US" altLang="zh-TW" sz="2400" dirty="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眉毛上緣角度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眉毛下緣角度</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眉頭眉尾高度</a:t>
            </a:r>
            <a:r>
              <a:rPr lang="zh-TW" altLang="en-US" sz="2000" dirty="0" smtClean="0">
                <a:latin typeface="標楷體" pitchFamily="65" charset="-120"/>
                <a:ea typeface="標楷體" pitchFamily="65" charset="-120"/>
              </a:rPr>
              <a:t>差</a:t>
            </a:r>
            <a:endParaRPr lang="en-US" altLang="zh-TW" sz="2000" dirty="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八字眉</a:t>
            </a:r>
            <a:r>
              <a:rPr lang="en-US" altLang="zh-TW" sz="2400" dirty="0" smtClean="0">
                <a:latin typeface="標楷體" pitchFamily="65" charset="-120"/>
                <a:ea typeface="標楷體" pitchFamily="65" charset="-120"/>
              </a:rPr>
              <a:t>:</a:t>
            </a:r>
            <a:endParaRPr lang="en-US" altLang="zh-TW" sz="2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a:latin typeface="標楷體" pitchFamily="65" charset="-120"/>
                <a:ea typeface="標楷體" pitchFamily="65" charset="-120"/>
              </a:rPr>
              <a:t>眉毛上緣角度</a:t>
            </a:r>
            <a:endParaRPr lang="en-US" altLang="zh-TW" sz="16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a:latin typeface="標楷體" pitchFamily="65" charset="-120"/>
                <a:ea typeface="標楷體" pitchFamily="65" charset="-120"/>
              </a:rPr>
              <a:t>眉毛下緣角度</a:t>
            </a:r>
            <a:endParaRPr lang="en-US" altLang="zh-TW" sz="16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600" dirty="0">
                <a:latin typeface="標楷體" pitchFamily="65" charset="-120"/>
                <a:ea typeface="標楷體" pitchFamily="65" charset="-120"/>
              </a:rPr>
              <a:t>眉頭眉尾高度差</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411553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03830"/>
            <a:ext cx="3396615" cy="39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266073" y="1303830"/>
            <a:ext cx="4217672" cy="4800600"/>
          </a:xfrm>
        </p:spPr>
        <p:txBody>
          <a:bodyPr>
            <a:normAutofit/>
          </a:bodyPr>
          <a:lstStyle/>
          <a:p>
            <a:r>
              <a:rPr lang="zh-TW" altLang="en-US" dirty="0" smtClean="0">
                <a:solidFill>
                  <a:srgbClr val="00B050"/>
                </a:solidFill>
                <a:latin typeface="標楷體" pitchFamily="65" charset="-120"/>
                <a:ea typeface="標楷體" pitchFamily="65" charset="-120"/>
              </a:rPr>
              <a:t>兩眼間距離比臉寬</a:t>
            </a:r>
            <a:r>
              <a:rPr lang="zh-TW" altLang="en-US" dirty="0" smtClean="0">
                <a:latin typeface="標楷體" pitchFamily="65" charset="-120"/>
                <a:ea typeface="標楷體" pitchFamily="65" charset="-120"/>
              </a:rPr>
              <a:t>：比值越大代表越接近遠心眼，比值越小越接近近心眼</a:t>
            </a:r>
            <a:endParaRPr lang="en-US" altLang="zh-TW" dirty="0" smtClean="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眼睛</a:t>
            </a:r>
            <a:r>
              <a:rPr lang="zh-TW" altLang="en-US" dirty="0" smtClean="0">
                <a:solidFill>
                  <a:schemeClr val="bg1">
                    <a:lumMod val="50000"/>
                  </a:schemeClr>
                </a:solidFill>
                <a:latin typeface="標楷體" pitchFamily="65" charset="-120"/>
                <a:ea typeface="標楷體" pitchFamily="65" charset="-120"/>
              </a:rPr>
              <a:t>上</a:t>
            </a:r>
            <a:r>
              <a:rPr lang="zh-TW" altLang="en-US" dirty="0">
                <a:solidFill>
                  <a:schemeClr val="bg1">
                    <a:lumMod val="50000"/>
                  </a:schemeClr>
                </a:solidFill>
                <a:latin typeface="標楷體" pitchFamily="65" charset="-120"/>
                <a:ea typeface="標楷體" pitchFamily="65" charset="-120"/>
              </a:rPr>
              <a:t>緣</a:t>
            </a:r>
            <a:r>
              <a:rPr lang="zh-TW" altLang="en-US" dirty="0" smtClean="0">
                <a:solidFill>
                  <a:schemeClr val="bg1">
                    <a:lumMod val="50000"/>
                  </a:schemeClr>
                </a:solidFill>
                <a:latin typeface="標楷體" pitchFamily="65" charset="-120"/>
                <a:ea typeface="標楷體" pitchFamily="65" charset="-120"/>
              </a:rPr>
              <a:t>角度：判斷眼型</a:t>
            </a:r>
            <a:r>
              <a:rPr lang="zh-TW" altLang="en-US" dirty="0">
                <a:solidFill>
                  <a:schemeClr val="bg1">
                    <a:lumMod val="50000"/>
                  </a:schemeClr>
                </a:solidFill>
                <a:latin typeface="標楷體" pitchFamily="65" charset="-120"/>
                <a:ea typeface="標楷體" pitchFamily="65" charset="-120"/>
              </a:rPr>
              <a:t>的特徵之</a:t>
            </a:r>
            <a:r>
              <a:rPr lang="zh-TW" altLang="en-US" dirty="0" smtClean="0">
                <a:solidFill>
                  <a:schemeClr val="bg1">
                    <a:lumMod val="50000"/>
                  </a:schemeClr>
                </a:solidFill>
                <a:latin typeface="標楷體" pitchFamily="65" charset="-120"/>
                <a:ea typeface="標楷體" pitchFamily="65" charset="-120"/>
              </a:rPr>
              <a:t>一</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眼睛下緣</a:t>
            </a:r>
            <a:r>
              <a:rPr lang="zh-TW" altLang="en-US" dirty="0" smtClean="0">
                <a:solidFill>
                  <a:schemeClr val="bg1">
                    <a:lumMod val="50000"/>
                  </a:schemeClr>
                </a:solidFill>
                <a:latin typeface="標楷體" pitchFamily="65" charset="-120"/>
                <a:ea typeface="標楷體" pitchFamily="65" charset="-120"/>
              </a:rPr>
              <a:t>角度：判斷</a:t>
            </a:r>
            <a:r>
              <a:rPr lang="zh-TW" altLang="en-US" dirty="0">
                <a:solidFill>
                  <a:schemeClr val="bg1">
                    <a:lumMod val="50000"/>
                  </a:schemeClr>
                </a:solidFill>
                <a:latin typeface="標楷體" pitchFamily="65" charset="-120"/>
                <a:ea typeface="標楷體" pitchFamily="65" charset="-120"/>
              </a:rPr>
              <a:t>眼型的特徵之</a:t>
            </a:r>
            <a:r>
              <a:rPr lang="zh-TW" altLang="en-US" dirty="0" smtClean="0">
                <a:solidFill>
                  <a:schemeClr val="bg1">
                    <a:lumMod val="50000"/>
                  </a:schemeClr>
                </a:solidFill>
                <a:latin typeface="標楷體" pitchFamily="65" charset="-120"/>
                <a:ea typeface="標楷體" pitchFamily="65" charset="-120"/>
              </a:rPr>
              <a:t>一</a:t>
            </a:r>
            <a:endParaRPr lang="en-US" altLang="zh-TW" dirty="0">
              <a:solidFill>
                <a:schemeClr val="bg1">
                  <a:lumMod val="50000"/>
                </a:schemeClr>
              </a:solidFill>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內外眼角高低差：判斷是否為上斜眼或下斜眼</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44</a:t>
            </a:fld>
            <a:endParaRPr lang="zh-TW" altLang="en-US">
              <a:latin typeface="標楷體" pitchFamily="65" charset="-120"/>
              <a:ea typeface="標楷體" pitchFamily="65" charset="-120"/>
            </a:endParaRPr>
          </a:p>
        </p:txBody>
      </p:sp>
      <p:cxnSp>
        <p:nvCxnSpPr>
          <p:cNvPr id="7" name="直線單箭頭接點 6"/>
          <p:cNvCxnSpPr/>
          <p:nvPr/>
        </p:nvCxnSpPr>
        <p:spPr>
          <a:xfrm flipV="1">
            <a:off x="1821180" y="3177540"/>
            <a:ext cx="685800" cy="36881"/>
          </a:xfrm>
          <a:prstGeom prst="straightConnector1">
            <a:avLst/>
          </a:prstGeom>
          <a:ln w="22225">
            <a:solidFill>
              <a:srgbClr val="00B05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smtClean="0"/>
              <a:t>眼睛特徵</a:t>
            </a:r>
            <a:endParaRPr kumimoji="1" lang="zh-TW" altLang="en-US" dirty="0"/>
          </a:p>
        </p:txBody>
      </p:sp>
    </p:spTree>
    <p:extLst>
      <p:ext uri="{BB962C8B-B14F-4D97-AF65-F5344CB8AC3E}">
        <p14:creationId xmlns:p14="http://schemas.microsoft.com/office/powerpoint/2010/main" val="1707576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03830"/>
            <a:ext cx="3396615" cy="39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a:xfrm>
            <a:off x="7413698" y="6014876"/>
            <a:ext cx="689162" cy="222436"/>
          </a:xfrm>
        </p:spPr>
        <p:txBody>
          <a:bodyPr/>
          <a:lstStyle/>
          <a:p>
            <a:fld id="{163403B3-5670-4418-807E-B5766F3765EB}" type="slidenum">
              <a:rPr lang="zh-TW" altLang="en-US" smtClean="0">
                <a:latin typeface="標楷體" pitchFamily="65" charset="-120"/>
                <a:ea typeface="標楷體" pitchFamily="65" charset="-120"/>
              </a:rPr>
              <a:t>45</a:t>
            </a:fld>
            <a:endParaRPr lang="zh-TW" altLang="en-US">
              <a:latin typeface="標楷體" pitchFamily="65" charset="-120"/>
              <a:ea typeface="標楷體" pitchFamily="65" charset="-120"/>
            </a:endParaRPr>
          </a:p>
        </p:txBody>
      </p:sp>
      <p:cxnSp>
        <p:nvCxnSpPr>
          <p:cNvPr id="20" name="直線單箭頭接點 19"/>
          <p:cNvCxnSpPr/>
          <p:nvPr/>
        </p:nvCxnSpPr>
        <p:spPr>
          <a:xfrm flipH="1">
            <a:off x="2455657" y="3080736"/>
            <a:ext cx="251824" cy="108012"/>
          </a:xfrm>
          <a:prstGeom prst="straightConnector1">
            <a:avLst/>
          </a:prstGeom>
          <a:ln w="22225">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21" name="直線單箭頭接點 20"/>
          <p:cNvCxnSpPr/>
          <p:nvPr/>
        </p:nvCxnSpPr>
        <p:spPr>
          <a:xfrm>
            <a:off x="2707481" y="3080736"/>
            <a:ext cx="300038" cy="54006"/>
          </a:xfrm>
          <a:prstGeom prst="straightConnector1">
            <a:avLst/>
          </a:prstGeom>
          <a:ln w="22225">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8" name="直線單箭頭接點 7"/>
          <p:cNvCxnSpPr/>
          <p:nvPr/>
        </p:nvCxnSpPr>
        <p:spPr>
          <a:xfrm flipH="1" flipV="1">
            <a:off x="2455657" y="3188748"/>
            <a:ext cx="297934" cy="78844"/>
          </a:xfrm>
          <a:prstGeom prst="straightConnector1">
            <a:avLst/>
          </a:prstGeom>
          <a:ln w="22225">
            <a:solidFill>
              <a:schemeClr val="accent4"/>
            </a:solidFill>
            <a:tailEnd type="arrow"/>
          </a:ln>
        </p:spPr>
        <p:style>
          <a:lnRef idx="2">
            <a:schemeClr val="accent2"/>
          </a:lnRef>
          <a:fillRef idx="0">
            <a:schemeClr val="accent2"/>
          </a:fillRef>
          <a:effectRef idx="1">
            <a:schemeClr val="accent2"/>
          </a:effectRef>
          <a:fontRef idx="minor">
            <a:schemeClr val="tx1"/>
          </a:fontRef>
        </p:style>
      </p:cxnSp>
      <p:cxnSp>
        <p:nvCxnSpPr>
          <p:cNvPr id="9" name="直線單箭頭接點 8"/>
          <p:cNvCxnSpPr/>
          <p:nvPr/>
        </p:nvCxnSpPr>
        <p:spPr>
          <a:xfrm flipV="1">
            <a:off x="2753591" y="3134742"/>
            <a:ext cx="253928" cy="132850"/>
          </a:xfrm>
          <a:prstGeom prst="straightConnector1">
            <a:avLst/>
          </a:prstGeom>
          <a:ln w="22225">
            <a:solidFill>
              <a:schemeClr val="accent4"/>
            </a:solidFill>
            <a:tailEnd type="arrow"/>
          </a:ln>
        </p:spPr>
        <p:style>
          <a:lnRef idx="2">
            <a:schemeClr val="accent2"/>
          </a:lnRef>
          <a:fillRef idx="0">
            <a:schemeClr val="accent2"/>
          </a:fillRef>
          <a:effectRef idx="1">
            <a:schemeClr val="accent2"/>
          </a:effectRef>
          <a:fontRef idx="minor">
            <a:schemeClr val="tx1"/>
          </a:fontRef>
        </p:style>
      </p:cxnSp>
      <p:sp>
        <p:nvSpPr>
          <p:cNvPr id="11" name="標題 1">
            <a:extLst>
              <a:ext uri="{FF2B5EF4-FFF2-40B4-BE49-F238E27FC236}">
                <a16:creationId xmlns="" xmlns:a16="http://schemas.microsoft.com/office/drawing/2014/main" id="{60A0CA2A-CDD1-B74C-AE29-0F147B6C20E9}"/>
              </a:ext>
            </a:extLst>
          </p:cNvPr>
          <p:cNvSpPr txBox="1">
            <a:spLocks/>
          </p:cNvSpPr>
          <p:nvPr/>
        </p:nvSpPr>
        <p:spPr>
          <a:xfrm>
            <a:off x="971550" y="233704"/>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smtClean="0"/>
              <a:t>眼睛特徵</a:t>
            </a:r>
            <a:endParaRPr kumimoji="1" lang="zh-TW" altLang="en-US" dirty="0"/>
          </a:p>
        </p:txBody>
      </p:sp>
      <p:sp>
        <p:nvSpPr>
          <p:cNvPr id="14" name="內容版面配置區 2"/>
          <p:cNvSpPr txBox="1">
            <a:spLocks/>
          </p:cNvSpPr>
          <p:nvPr/>
        </p:nvSpPr>
        <p:spPr>
          <a:xfrm>
            <a:off x="4266073" y="1303830"/>
            <a:ext cx="4217672" cy="4800600"/>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chemeClr val="bg1">
                    <a:lumMod val="50000"/>
                  </a:schemeClr>
                </a:solidFill>
                <a:latin typeface="標楷體" pitchFamily="65" charset="-120"/>
                <a:ea typeface="標楷體" pitchFamily="65" charset="-120"/>
              </a:rPr>
              <a:t>兩眼間距離比臉寬：比值越大代表越接近遠</a:t>
            </a:r>
            <a:r>
              <a:rPr lang="zh-TW" altLang="en-US" dirty="0" smtClean="0">
                <a:solidFill>
                  <a:schemeClr val="bg1">
                    <a:lumMod val="50000"/>
                  </a:schemeClr>
                </a:solidFill>
                <a:latin typeface="標楷體" pitchFamily="65" charset="-120"/>
                <a:ea typeface="標楷體" pitchFamily="65" charset="-120"/>
              </a:rPr>
              <a:t>心眼</a:t>
            </a:r>
            <a:r>
              <a:rPr lang="zh-TW" altLang="en-US" dirty="0">
                <a:solidFill>
                  <a:schemeClr val="bg1">
                    <a:lumMod val="50000"/>
                  </a:schemeClr>
                </a:solidFill>
                <a:latin typeface="標楷體" pitchFamily="65" charset="-120"/>
                <a:ea typeface="標楷體" pitchFamily="65" charset="-120"/>
              </a:rPr>
              <a:t>，比值越小越接近近</a:t>
            </a:r>
            <a:r>
              <a:rPr lang="zh-TW" altLang="en-US" dirty="0" smtClean="0">
                <a:solidFill>
                  <a:schemeClr val="bg1">
                    <a:lumMod val="50000"/>
                  </a:schemeClr>
                </a:solidFill>
                <a:latin typeface="標楷體" pitchFamily="65" charset="-120"/>
                <a:ea typeface="標楷體" pitchFamily="65" charset="-120"/>
              </a:rPr>
              <a:t>心眼</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92D050"/>
                </a:solidFill>
                <a:latin typeface="標楷體" pitchFamily="65" charset="-120"/>
                <a:ea typeface="標楷體" pitchFamily="65" charset="-120"/>
              </a:rPr>
              <a:t>眼睛上緣角度</a:t>
            </a:r>
            <a:r>
              <a:rPr lang="zh-TW" altLang="en-US" dirty="0">
                <a:latin typeface="標楷體" pitchFamily="65" charset="-120"/>
                <a:ea typeface="標楷體" pitchFamily="65" charset="-120"/>
              </a:rPr>
              <a:t>：判斷眼型的特徵之一</a:t>
            </a:r>
            <a:endParaRPr lang="en-US" altLang="zh-TW" dirty="0">
              <a:latin typeface="標楷體" pitchFamily="65" charset="-120"/>
              <a:ea typeface="標楷體" pitchFamily="65" charset="-120"/>
            </a:endParaRPr>
          </a:p>
          <a:p>
            <a:r>
              <a:rPr lang="zh-TW" altLang="en-US" dirty="0">
                <a:solidFill>
                  <a:srgbClr val="FFC000"/>
                </a:solidFill>
                <a:latin typeface="標楷體" pitchFamily="65" charset="-120"/>
                <a:ea typeface="標楷體" pitchFamily="65" charset="-120"/>
              </a:rPr>
              <a:t>眼睛下緣角度</a:t>
            </a:r>
            <a:r>
              <a:rPr lang="zh-TW" altLang="en-US" dirty="0">
                <a:latin typeface="標楷體" pitchFamily="65" charset="-120"/>
                <a:ea typeface="標楷體" pitchFamily="65" charset="-120"/>
              </a:rPr>
              <a:t>：判斷眼型的特徵之一</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內外眼角高低差：判斷是否為上斜眼或下斜眼</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802874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03830"/>
            <a:ext cx="3396615" cy="39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46</a:t>
            </a:fld>
            <a:endParaRPr lang="zh-TW" altLang="en-US">
              <a:latin typeface="標楷體" pitchFamily="65" charset="-120"/>
              <a:ea typeface="標楷體" pitchFamily="65" charset="-120"/>
            </a:endParaRPr>
          </a:p>
        </p:txBody>
      </p:sp>
      <p:sp>
        <p:nvSpPr>
          <p:cNvPr id="8"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smtClean="0"/>
              <a:t>眼睛特徵</a:t>
            </a:r>
            <a:endParaRPr kumimoji="1" lang="zh-TW" altLang="en-US" dirty="0"/>
          </a:p>
        </p:txBody>
      </p:sp>
      <p:cxnSp>
        <p:nvCxnSpPr>
          <p:cNvPr id="34" name="直線單箭頭接點 33"/>
          <p:cNvCxnSpPr/>
          <p:nvPr/>
        </p:nvCxnSpPr>
        <p:spPr>
          <a:xfrm>
            <a:off x="2964061" y="3036094"/>
            <a:ext cx="0" cy="182242"/>
          </a:xfrm>
          <a:prstGeom prst="straightConnector1">
            <a:avLst/>
          </a:prstGeom>
          <a:ln w="2222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內容版面配置區 2"/>
          <p:cNvSpPr txBox="1">
            <a:spLocks/>
          </p:cNvSpPr>
          <p:nvPr/>
        </p:nvSpPr>
        <p:spPr>
          <a:xfrm>
            <a:off x="4266073" y="1303830"/>
            <a:ext cx="4217672" cy="4800600"/>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chemeClr val="bg1">
                    <a:lumMod val="50000"/>
                  </a:schemeClr>
                </a:solidFill>
                <a:latin typeface="標楷體" pitchFamily="65" charset="-120"/>
                <a:ea typeface="標楷體" pitchFamily="65" charset="-120"/>
              </a:rPr>
              <a:t>兩眼間距離比臉寬：比值越大代表越接近遠心眼，比值越小越接近近</a:t>
            </a:r>
            <a:r>
              <a:rPr lang="zh-TW" altLang="en-US" dirty="0" smtClean="0">
                <a:solidFill>
                  <a:schemeClr val="bg1">
                    <a:lumMod val="50000"/>
                  </a:schemeClr>
                </a:solidFill>
                <a:latin typeface="標楷體" pitchFamily="65" charset="-120"/>
                <a:ea typeface="標楷體" pitchFamily="65" charset="-120"/>
              </a:rPr>
              <a:t>心眼</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眼睛上緣角度：判斷眼型的特徵之一</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眼睛下緣角度：判斷眼型的特徵之一</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內外眼角高低差</a:t>
            </a:r>
            <a:r>
              <a:rPr lang="zh-TW" altLang="en-US" dirty="0">
                <a:latin typeface="標楷體" pitchFamily="65" charset="-120"/>
                <a:ea typeface="標楷體" pitchFamily="65" charset="-120"/>
              </a:rPr>
              <a:t>：判斷是否為上斜眼或下斜眼</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4757002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03830"/>
            <a:ext cx="3396615" cy="39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投影片編號版面配置區 6"/>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47</a:t>
            </a:fld>
            <a:endParaRPr lang="zh-TW" altLang="en-US">
              <a:latin typeface="標楷體" pitchFamily="65" charset="-120"/>
              <a:ea typeface="標楷體" pitchFamily="65" charset="-120"/>
            </a:endParaRPr>
          </a:p>
        </p:txBody>
      </p:sp>
      <p:cxnSp>
        <p:nvCxnSpPr>
          <p:cNvPr id="5" name="直線單箭頭接點 4"/>
          <p:cNvCxnSpPr/>
          <p:nvPr/>
        </p:nvCxnSpPr>
        <p:spPr>
          <a:xfrm>
            <a:off x="2509940" y="3181456"/>
            <a:ext cx="455510" cy="0"/>
          </a:xfrm>
          <a:prstGeom prst="straightConnector1">
            <a:avLst/>
          </a:prstGeom>
          <a:ln w="22225">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直線單箭頭接點 5"/>
          <p:cNvCxnSpPr/>
          <p:nvPr/>
        </p:nvCxnSpPr>
        <p:spPr>
          <a:xfrm>
            <a:off x="2713898" y="3043184"/>
            <a:ext cx="0" cy="224408"/>
          </a:xfrm>
          <a:prstGeom prst="straightConnector1">
            <a:avLst/>
          </a:prstGeom>
          <a:ln w="22225">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smtClean="0"/>
              <a:t>眼睛特徵</a:t>
            </a:r>
            <a:endParaRPr kumimoji="1" lang="zh-TW" altLang="en-US" dirty="0"/>
          </a:p>
        </p:txBody>
      </p:sp>
      <p:sp>
        <p:nvSpPr>
          <p:cNvPr id="12" name="內容版面配置區 2"/>
          <p:cNvSpPr txBox="1">
            <a:spLocks/>
          </p:cNvSpPr>
          <p:nvPr/>
        </p:nvSpPr>
        <p:spPr>
          <a:xfrm>
            <a:off x="4266073" y="1303830"/>
            <a:ext cx="4217672" cy="4800600"/>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rgbClr val="00B0F0"/>
                </a:solidFill>
                <a:latin typeface="標楷體" pitchFamily="65" charset="-120"/>
                <a:ea typeface="標楷體" pitchFamily="65" charset="-120"/>
              </a:rPr>
              <a:t>眼寬除以眼高</a:t>
            </a:r>
            <a:r>
              <a:rPr lang="zh-TW" altLang="en-US" dirty="0">
                <a:latin typeface="標楷體" pitchFamily="65" charset="-120"/>
                <a:ea typeface="標楷體" pitchFamily="65" charset="-120"/>
              </a:rPr>
              <a:t>：比值越小代表眼睛越大，比值越大代表眼睛越小</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左右眼寬度比：比值越大代表左右眼寬度越不均</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內外眼角之距離：判斷眼睛寬窄之特徵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左右眼高度比：判斷是否大小眼之特徵</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698374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03830"/>
            <a:ext cx="3396615" cy="39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48</a:t>
            </a:fld>
            <a:endParaRPr lang="zh-TW" altLang="en-US">
              <a:latin typeface="標楷體" pitchFamily="65" charset="-120"/>
              <a:ea typeface="標楷體" pitchFamily="65" charset="-120"/>
            </a:endParaRPr>
          </a:p>
        </p:txBody>
      </p:sp>
      <p:cxnSp>
        <p:nvCxnSpPr>
          <p:cNvPr id="9" name="直線單箭頭接點 8"/>
          <p:cNvCxnSpPr/>
          <p:nvPr/>
        </p:nvCxnSpPr>
        <p:spPr>
          <a:xfrm>
            <a:off x="1429507" y="3247226"/>
            <a:ext cx="489781" cy="0"/>
          </a:xfrm>
          <a:prstGeom prst="straightConnector1">
            <a:avLst/>
          </a:prstGeom>
          <a:ln w="2222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直線單箭頭接點 9"/>
          <p:cNvCxnSpPr/>
          <p:nvPr/>
        </p:nvCxnSpPr>
        <p:spPr>
          <a:xfrm>
            <a:off x="2446372" y="3236761"/>
            <a:ext cx="506377" cy="0"/>
          </a:xfrm>
          <a:prstGeom prst="straightConnector1">
            <a:avLst/>
          </a:prstGeom>
          <a:ln w="2222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直線單箭頭接點 7"/>
          <p:cNvCxnSpPr/>
          <p:nvPr/>
        </p:nvCxnSpPr>
        <p:spPr>
          <a:xfrm>
            <a:off x="1429507" y="3211490"/>
            <a:ext cx="489781" cy="0"/>
          </a:xfrm>
          <a:prstGeom prst="straightConnector1">
            <a:avLst/>
          </a:prstGeom>
          <a:ln w="22225">
            <a:solidFill>
              <a:srgbClr val="00B05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smtClean="0"/>
              <a:t>眼睛特徵</a:t>
            </a:r>
            <a:endParaRPr kumimoji="1" lang="zh-TW" altLang="en-US" dirty="0"/>
          </a:p>
        </p:txBody>
      </p:sp>
      <p:sp>
        <p:nvSpPr>
          <p:cNvPr id="13" name="內容版面配置區 2"/>
          <p:cNvSpPr txBox="1">
            <a:spLocks/>
          </p:cNvSpPr>
          <p:nvPr/>
        </p:nvSpPr>
        <p:spPr>
          <a:xfrm>
            <a:off x="4266073" y="1303830"/>
            <a:ext cx="4217672" cy="4800600"/>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chemeClr val="bg1">
                    <a:lumMod val="50000"/>
                  </a:schemeClr>
                </a:solidFill>
                <a:latin typeface="標楷體" pitchFamily="65" charset="-120"/>
                <a:ea typeface="標楷體" pitchFamily="65" charset="-120"/>
              </a:rPr>
              <a:t>眼寬除以眼高：比值越小代表眼睛越大，比值越大代表眼睛越小</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左右眼寬度比</a:t>
            </a:r>
            <a:r>
              <a:rPr lang="zh-TW" altLang="en-US" dirty="0">
                <a:latin typeface="標楷體" pitchFamily="65" charset="-120"/>
                <a:ea typeface="標楷體" pitchFamily="65" charset="-120"/>
              </a:rPr>
              <a:t>：比值越大代表左右眼寬度越不均</a:t>
            </a:r>
            <a:endParaRPr lang="en-US" altLang="zh-TW" dirty="0">
              <a:latin typeface="標楷體" pitchFamily="65" charset="-120"/>
              <a:ea typeface="標楷體" pitchFamily="65" charset="-120"/>
            </a:endParaRPr>
          </a:p>
          <a:p>
            <a:r>
              <a:rPr lang="zh-TW" altLang="en-US" dirty="0">
                <a:solidFill>
                  <a:srgbClr val="00B050"/>
                </a:solidFill>
                <a:latin typeface="標楷體" pitchFamily="65" charset="-120"/>
                <a:ea typeface="標楷體" pitchFamily="65" charset="-120"/>
              </a:rPr>
              <a:t>內外眼角之距離</a:t>
            </a:r>
            <a:r>
              <a:rPr lang="zh-TW" altLang="en-US" dirty="0">
                <a:latin typeface="標楷體" pitchFamily="65" charset="-120"/>
                <a:ea typeface="標楷體" pitchFamily="65" charset="-120"/>
              </a:rPr>
              <a:t>：判斷眼睛寬窄之特徵</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左右眼高度比：判斷是否大小眼之特徵</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356728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B50C490-71F8-1B42-9BF4-3DC2B92FF760}"/>
              </a:ext>
            </a:extLst>
          </p:cNvPr>
          <p:cNvSpPr>
            <a:spLocks noGrp="1"/>
          </p:cNvSpPr>
          <p:nvPr>
            <p:ph type="title"/>
          </p:nvPr>
        </p:nvSpPr>
        <p:spPr/>
        <p:txBody>
          <a:bodyPr/>
          <a:lstStyle/>
          <a:p>
            <a:r>
              <a:rPr kumimoji="1" lang="zh-TW" altLang="en-US" dirty="0"/>
              <a:t>緒論</a:t>
            </a:r>
            <a:r>
              <a:rPr kumimoji="1" lang="en-US" altLang="zh-TW" dirty="0" smtClean="0"/>
              <a:t>—</a:t>
            </a:r>
            <a:r>
              <a:rPr kumimoji="1" lang="zh-TW" altLang="en-US" dirty="0"/>
              <a:t>黃金比例</a:t>
            </a:r>
          </a:p>
        </p:txBody>
      </p:sp>
      <p:sp>
        <p:nvSpPr>
          <p:cNvPr id="3" name="內容版面配置區 2">
            <a:extLst>
              <a:ext uri="{FF2B5EF4-FFF2-40B4-BE49-F238E27FC236}">
                <a16:creationId xmlns="" xmlns:a16="http://schemas.microsoft.com/office/drawing/2014/main" id="{6F0415B0-6DA6-6E40-8C7A-FE1667FB40FA}"/>
              </a:ext>
            </a:extLst>
          </p:cNvPr>
          <p:cNvSpPr>
            <a:spLocks noGrp="1"/>
          </p:cNvSpPr>
          <p:nvPr>
            <p:ph idx="1"/>
          </p:nvPr>
        </p:nvSpPr>
        <p:spPr>
          <a:xfrm>
            <a:off x="971550" y="1981201"/>
            <a:ext cx="7200900" cy="4215546"/>
          </a:xfrm>
        </p:spPr>
        <p:txBody>
          <a:bodyPr/>
          <a:lstStyle/>
          <a:p>
            <a:r>
              <a:rPr kumimoji="1" lang="zh-TW" altLang="en-US" dirty="0"/>
              <a:t>一條線區分成兩部分，較長那一段與較短那一段比例等於全長與較長那一段比例，比例： </a:t>
            </a:r>
            <a:r>
              <a:rPr kumimoji="1" lang="en-US" altLang="zh-TW" dirty="0"/>
              <a:t>1.618</a:t>
            </a:r>
            <a:r>
              <a:rPr kumimoji="1" lang="zh-TW" altLang="en-US" dirty="0"/>
              <a:t>：</a:t>
            </a:r>
            <a:r>
              <a:rPr kumimoji="1" lang="en-US" altLang="zh-TW" dirty="0"/>
              <a:t>1</a:t>
            </a:r>
          </a:p>
        </p:txBody>
      </p:sp>
      <p:sp>
        <p:nvSpPr>
          <p:cNvPr id="4" name="投影片編號版面配置區 3">
            <a:extLst>
              <a:ext uri="{FF2B5EF4-FFF2-40B4-BE49-F238E27FC236}">
                <a16:creationId xmlns="" xmlns:a16="http://schemas.microsoft.com/office/drawing/2014/main" id="{8123C742-D8BA-144E-8596-7715872F8E59}"/>
              </a:ext>
            </a:extLst>
          </p:cNvPr>
          <p:cNvSpPr>
            <a:spLocks noGrp="1"/>
          </p:cNvSpPr>
          <p:nvPr>
            <p:ph type="sldNum" sz="quarter" idx="12"/>
          </p:nvPr>
        </p:nvSpPr>
        <p:spPr/>
        <p:txBody>
          <a:bodyPr/>
          <a:lstStyle/>
          <a:p>
            <a:fld id="{0C932019-1518-D642-98C9-E4D235928CB4}" type="slidenum">
              <a:rPr kumimoji="1" lang="zh-TW" altLang="en-US" smtClean="0"/>
              <a:t>4</a:t>
            </a:fld>
            <a:endParaRPr kumimoji="1" lang="zh-TW" altLang="en-US"/>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793977"/>
            <a:ext cx="288343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黃金比例 自然界」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726" y="3140967"/>
            <a:ext cx="1870795" cy="27363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140967"/>
            <a:ext cx="2419864" cy="273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587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03830"/>
            <a:ext cx="3396615" cy="39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49</a:t>
            </a:fld>
            <a:endParaRPr lang="zh-TW" altLang="en-US">
              <a:latin typeface="標楷體" pitchFamily="65" charset="-120"/>
              <a:ea typeface="標楷體" pitchFamily="65" charset="-120"/>
            </a:endParaRPr>
          </a:p>
        </p:txBody>
      </p:sp>
      <p:cxnSp>
        <p:nvCxnSpPr>
          <p:cNvPr id="13" name="直線單箭頭接點 12"/>
          <p:cNvCxnSpPr/>
          <p:nvPr/>
        </p:nvCxnSpPr>
        <p:spPr>
          <a:xfrm>
            <a:off x="1646822" y="3090631"/>
            <a:ext cx="0" cy="224408"/>
          </a:xfrm>
          <a:prstGeom prst="straightConnector1">
            <a:avLst/>
          </a:prstGeom>
          <a:ln w="22225">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直線單箭頭接點 11"/>
          <p:cNvCxnSpPr/>
          <p:nvPr/>
        </p:nvCxnSpPr>
        <p:spPr>
          <a:xfrm>
            <a:off x="2713792" y="3043184"/>
            <a:ext cx="0" cy="224408"/>
          </a:xfrm>
          <a:prstGeom prst="straightConnector1">
            <a:avLst/>
          </a:prstGeom>
          <a:ln w="22225">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smtClean="0"/>
              <a:t>眼睛特徵</a:t>
            </a:r>
            <a:endParaRPr kumimoji="1" lang="zh-TW" altLang="en-US" dirty="0"/>
          </a:p>
        </p:txBody>
      </p:sp>
      <p:sp>
        <p:nvSpPr>
          <p:cNvPr id="14" name="內容版面配置區 2"/>
          <p:cNvSpPr txBox="1">
            <a:spLocks/>
          </p:cNvSpPr>
          <p:nvPr/>
        </p:nvSpPr>
        <p:spPr>
          <a:xfrm>
            <a:off x="4266073" y="1303830"/>
            <a:ext cx="4217672" cy="4800600"/>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a:solidFill>
                  <a:schemeClr val="bg1">
                    <a:lumMod val="50000"/>
                  </a:schemeClr>
                </a:solidFill>
                <a:latin typeface="標楷體" pitchFamily="65" charset="-120"/>
                <a:ea typeface="標楷體" pitchFamily="65" charset="-120"/>
              </a:rPr>
              <a:t>眼寬除以眼高：比值越小代表眼睛越大，比值越大代表眼睛越小</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左右眼寬度比：比值越大代表左右眼寬度越不均</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內外眼角之距離：判斷眼睛寬窄之特徵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accent4"/>
                </a:solidFill>
                <a:latin typeface="標楷體" pitchFamily="65" charset="-120"/>
                <a:ea typeface="標楷體" pitchFamily="65" charset="-120"/>
              </a:rPr>
              <a:t>左右眼高度比</a:t>
            </a:r>
            <a:r>
              <a:rPr lang="zh-TW" altLang="en-US" dirty="0">
                <a:latin typeface="標楷體" pitchFamily="65" charset="-120"/>
                <a:ea typeface="標楷體" pitchFamily="65" charset="-120"/>
              </a:rPr>
              <a:t>：判斷是否大小眼之特徵</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2445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50</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眼型分類</a:t>
            </a:r>
            <a:endParaRPr kumimoji="1" lang="zh-TW" altLang="en-US" dirty="0"/>
          </a:p>
        </p:txBody>
      </p:sp>
      <p:sp>
        <p:nvSpPr>
          <p:cNvPr id="6" name="內容版面配置區 2"/>
          <p:cNvSpPr txBox="1">
            <a:spLocks/>
          </p:cNvSpPr>
          <p:nvPr/>
        </p:nvSpPr>
        <p:spPr>
          <a:xfrm>
            <a:off x="755576" y="919024"/>
            <a:ext cx="3312368" cy="5408034"/>
          </a:xfrm>
          <a:prstGeom prst="rect">
            <a:avLst/>
          </a:prstGeom>
        </p:spPr>
        <p:txBody>
          <a:bodyPr>
            <a:normAutofit fontScale="92500" lnSpcReduction="10000"/>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遠心眼</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兩眼間距離</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近心眼</a:t>
            </a:r>
            <a:r>
              <a:rPr lang="en-US" altLang="zh-TW" dirty="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兩眼間</a:t>
            </a:r>
            <a:r>
              <a:rPr lang="zh-TW" altLang="en-US" sz="2000" dirty="0" smtClean="0">
                <a:latin typeface="標楷體" pitchFamily="65" charset="-120"/>
                <a:ea typeface="標楷體" pitchFamily="65" charset="-120"/>
              </a:rPr>
              <a:t>距離</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細長眼</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兩眼間距離</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內外眼角高度差</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眼寬除以眼高</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杏眼</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兩眼間距離</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內外眼角高度差</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眼寬除以眼高</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上眼瞼角度</a:t>
            </a:r>
            <a:endParaRPr lang="en-US" altLang="zh-TW" dirty="0" smtClean="0">
              <a:latin typeface="標楷體" pitchFamily="65" charset="-120"/>
              <a:ea typeface="標楷體" pitchFamily="65" charset="-120"/>
            </a:endParaRPr>
          </a:p>
          <a:p>
            <a:pPr>
              <a:buClr>
                <a:schemeClr val="accent1"/>
              </a:buClr>
              <a:buSzPct val="50000"/>
              <a:buFont typeface="Wingdings" pitchFamily="2" charset="2"/>
              <a:buChar char="n"/>
            </a:pPr>
            <a:endParaRPr lang="en-US" altLang="zh-TW" dirty="0" smtClean="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p:txBody>
      </p:sp>
      <p:sp>
        <p:nvSpPr>
          <p:cNvPr id="7" name="內容版面配置區 2"/>
          <p:cNvSpPr txBox="1">
            <a:spLocks/>
          </p:cNvSpPr>
          <p:nvPr/>
        </p:nvSpPr>
        <p:spPr>
          <a:xfrm>
            <a:off x="4716015" y="903817"/>
            <a:ext cx="3806662" cy="55870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sz="2000" dirty="0">
                <a:latin typeface="標楷體" pitchFamily="65" charset="-120"/>
                <a:ea typeface="標楷體" pitchFamily="65" charset="-120"/>
              </a:rPr>
              <a:t>桃花</a:t>
            </a:r>
            <a:r>
              <a:rPr lang="zh-TW" altLang="en-US" sz="2000" dirty="0" smtClean="0">
                <a:latin typeface="標楷體" pitchFamily="65" charset="-120"/>
                <a:ea typeface="標楷體" pitchFamily="65" charset="-120"/>
              </a:rPr>
              <a:t>眼</a:t>
            </a:r>
            <a:r>
              <a:rPr lang="en-US" altLang="zh-TW" sz="1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兩眼間距離</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內外眼角高度差</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眼寬除以眼高</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上眼瞼角度</a:t>
            </a:r>
            <a:endParaRPr lang="en-US" altLang="zh-TW" sz="1400" dirty="0">
              <a:latin typeface="標楷體" pitchFamily="65" charset="-120"/>
              <a:ea typeface="標楷體" pitchFamily="65" charset="-120"/>
            </a:endParaRPr>
          </a:p>
          <a:p>
            <a:pPr>
              <a:buClr>
                <a:schemeClr val="accent1"/>
              </a:buClr>
              <a:buSzPct val="50000"/>
              <a:buFont typeface="Wingdings" pitchFamily="2" charset="2"/>
              <a:buChar char="n"/>
            </a:pPr>
            <a:r>
              <a:rPr lang="zh-TW" altLang="en-US" sz="2000" dirty="0" smtClean="0">
                <a:latin typeface="標楷體" pitchFamily="65" charset="-120"/>
                <a:ea typeface="標楷體" pitchFamily="65" charset="-120"/>
              </a:rPr>
              <a:t>圓眼</a:t>
            </a:r>
            <a:r>
              <a:rPr lang="en-US" altLang="zh-TW" sz="1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兩眼間距離</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內外眼角高度差</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眼寬除以眼高</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眼寬除以臉寬</a:t>
            </a:r>
            <a:endParaRPr lang="en-US" altLang="zh-TW" sz="14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sz="2000" dirty="0">
                <a:latin typeface="標楷體" pitchFamily="65" charset="-120"/>
                <a:ea typeface="標楷體" pitchFamily="65" charset="-120"/>
              </a:rPr>
              <a:t>小圓</a:t>
            </a:r>
            <a:r>
              <a:rPr lang="zh-TW" altLang="en-US" sz="2000" dirty="0" smtClean="0">
                <a:latin typeface="標楷體" pitchFamily="65" charset="-120"/>
                <a:ea typeface="標楷體" pitchFamily="65" charset="-120"/>
              </a:rPr>
              <a:t>眼</a:t>
            </a:r>
            <a:r>
              <a:rPr lang="en-US" altLang="zh-TW" sz="1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兩眼間距離</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內外眼角高度差</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眼寬除以眼高</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smtClean="0">
                <a:latin typeface="標楷體" pitchFamily="65" charset="-120"/>
                <a:ea typeface="標楷體" pitchFamily="65" charset="-120"/>
              </a:rPr>
              <a:t>眼寬除以臉寬</a:t>
            </a:r>
            <a:endParaRPr lang="en-US" altLang="zh-TW" sz="14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sz="2000" dirty="0">
                <a:latin typeface="標楷體" pitchFamily="65" charset="-120"/>
                <a:ea typeface="標楷體" pitchFamily="65" charset="-120"/>
              </a:rPr>
              <a:t>丹鳳</a:t>
            </a:r>
            <a:r>
              <a:rPr lang="zh-TW" altLang="en-US" sz="2000" dirty="0" smtClean="0">
                <a:latin typeface="標楷體" pitchFamily="65" charset="-120"/>
                <a:ea typeface="標楷體" pitchFamily="65" charset="-120"/>
              </a:rPr>
              <a:t>眼</a:t>
            </a:r>
            <a:r>
              <a:rPr lang="en-US" altLang="zh-TW" sz="1400" dirty="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兩眼間距離</a:t>
            </a:r>
            <a:endParaRPr lang="en-US" altLang="zh-TW" sz="14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內外眼角高度</a:t>
            </a:r>
            <a:r>
              <a:rPr lang="zh-TW" altLang="en-US" sz="1400" dirty="0" smtClean="0">
                <a:latin typeface="標楷體" pitchFamily="65" charset="-120"/>
                <a:ea typeface="標楷體" pitchFamily="65" charset="-120"/>
              </a:rPr>
              <a:t>差</a:t>
            </a:r>
            <a:endParaRPr lang="en-US" altLang="zh-TW" sz="14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400" dirty="0">
                <a:latin typeface="標楷體" pitchFamily="65" charset="-120"/>
                <a:ea typeface="標楷體" pitchFamily="65" charset="-120"/>
              </a:rPr>
              <a:t>眼寬除以眼</a:t>
            </a:r>
            <a:r>
              <a:rPr lang="zh-TW" altLang="en-US" sz="1400" dirty="0" smtClean="0">
                <a:latin typeface="標楷體" pitchFamily="65" charset="-120"/>
                <a:ea typeface="標楷體" pitchFamily="65" charset="-120"/>
              </a:rPr>
              <a:t>高</a:t>
            </a:r>
            <a:endParaRPr lang="en-US" altLang="zh-TW" sz="1400" dirty="0" smtClean="0">
              <a:latin typeface="標楷體" pitchFamily="65" charset="-120"/>
              <a:ea typeface="標楷體" pitchFamily="65" charset="-120"/>
            </a:endParaRPr>
          </a:p>
        </p:txBody>
      </p:sp>
    </p:spTree>
    <p:extLst>
      <p:ext uri="{BB962C8B-B14F-4D97-AF65-F5344CB8AC3E}">
        <p14:creationId xmlns:p14="http://schemas.microsoft.com/office/powerpoint/2010/main" val="2007730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03830"/>
            <a:ext cx="3396615" cy="39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rgbClr val="FF0000"/>
                </a:solidFill>
                <a:latin typeface="標楷體" pitchFamily="65" charset="-120"/>
                <a:ea typeface="標楷體" pitchFamily="65" charset="-120"/>
              </a:rPr>
              <a:t>鼻子高度除以臉</a:t>
            </a:r>
            <a:r>
              <a:rPr lang="zh-TW" altLang="en-US" dirty="0" smtClean="0">
                <a:solidFill>
                  <a:srgbClr val="FF0000"/>
                </a:solidFill>
                <a:latin typeface="標楷體" pitchFamily="65" charset="-120"/>
                <a:ea typeface="標楷體" pitchFamily="65" charset="-120"/>
              </a:rPr>
              <a:t>長</a:t>
            </a:r>
            <a:r>
              <a:rPr lang="zh-TW" altLang="en-US" dirty="0" smtClean="0">
                <a:latin typeface="標楷體" pitchFamily="65" charset="-120"/>
                <a:ea typeface="標楷體" pitchFamily="65" charset="-120"/>
              </a:rPr>
              <a:t>：判斷</a:t>
            </a:r>
            <a:r>
              <a:rPr lang="zh-TW" altLang="en-US" dirty="0">
                <a:latin typeface="標楷體" pitchFamily="65" charset="-120"/>
                <a:ea typeface="標楷體" pitchFamily="65" charset="-120"/>
              </a:rPr>
              <a:t>是否為長鼻或短鼻之</a:t>
            </a:r>
            <a:r>
              <a:rPr lang="zh-TW" altLang="en-US" dirty="0" smtClean="0">
                <a:latin typeface="標楷體" pitchFamily="65" charset="-120"/>
                <a:ea typeface="標楷體" pitchFamily="65" charset="-120"/>
              </a:rPr>
              <a:t>特徵</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鼻頭寬度比兩眼間</a:t>
            </a:r>
            <a:r>
              <a:rPr lang="zh-TW" altLang="en-US" dirty="0" smtClean="0">
                <a:solidFill>
                  <a:schemeClr val="bg1">
                    <a:lumMod val="50000"/>
                  </a:schemeClr>
                </a:solidFill>
                <a:latin typeface="標楷體" pitchFamily="65" charset="-120"/>
                <a:ea typeface="標楷體" pitchFamily="65" charset="-120"/>
              </a:rPr>
              <a:t>寬度：判斷</a:t>
            </a:r>
            <a:r>
              <a:rPr lang="zh-TW" altLang="en-US" dirty="0">
                <a:solidFill>
                  <a:schemeClr val="bg1">
                    <a:lumMod val="50000"/>
                  </a:schemeClr>
                </a:solidFill>
                <a:latin typeface="標楷體" pitchFamily="65" charset="-120"/>
                <a:ea typeface="標楷體" pitchFamily="65" charset="-120"/>
              </a:rPr>
              <a:t>鼻頭大小之</a:t>
            </a:r>
            <a:r>
              <a:rPr lang="zh-TW" altLang="en-US" dirty="0" smtClean="0">
                <a:solidFill>
                  <a:schemeClr val="bg1">
                    <a:lumMod val="50000"/>
                  </a:schemeClr>
                </a:solidFill>
                <a:latin typeface="標楷體" pitchFamily="65" charset="-120"/>
                <a:ea typeface="標楷體" pitchFamily="65" charset="-120"/>
              </a:rPr>
              <a:t>特徵</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6" name="投影片編號版面配置區 5"/>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51</a:t>
            </a:fld>
            <a:endParaRPr lang="zh-TW" altLang="en-US">
              <a:latin typeface="標楷體" pitchFamily="65" charset="-120"/>
              <a:ea typeface="標楷體" pitchFamily="65" charset="-120"/>
            </a:endParaRPr>
          </a:p>
        </p:txBody>
      </p:sp>
      <p:cxnSp>
        <p:nvCxnSpPr>
          <p:cNvPr id="5" name="直線單箭頭接點 4"/>
          <p:cNvCxnSpPr/>
          <p:nvPr/>
        </p:nvCxnSpPr>
        <p:spPr>
          <a:xfrm>
            <a:off x="2198699" y="2840301"/>
            <a:ext cx="0" cy="1245924"/>
          </a:xfrm>
          <a:prstGeom prst="straightConnector1">
            <a:avLst/>
          </a:prstGeom>
          <a:ln w="22225">
            <a:solidFill>
              <a:srgbClr val="FF000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8"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鼻子</a:t>
            </a:r>
            <a:r>
              <a:rPr kumimoji="1" lang="zh-TW" altLang="en-US" dirty="0" smtClean="0"/>
              <a:t>特徵</a:t>
            </a:r>
            <a:endParaRPr kumimoji="1" lang="zh-TW" altLang="en-US" dirty="0"/>
          </a:p>
        </p:txBody>
      </p:sp>
    </p:spTree>
    <p:extLst>
      <p:ext uri="{BB962C8B-B14F-4D97-AF65-F5344CB8AC3E}">
        <p14:creationId xmlns:p14="http://schemas.microsoft.com/office/powerpoint/2010/main" val="2911720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03830"/>
            <a:ext cx="3396615" cy="39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chemeClr val="bg1">
                    <a:lumMod val="50000"/>
                  </a:schemeClr>
                </a:solidFill>
                <a:latin typeface="標楷體" pitchFamily="65" charset="-120"/>
                <a:ea typeface="標楷體" pitchFamily="65" charset="-120"/>
              </a:rPr>
              <a:t>鼻子高度除以臉</a:t>
            </a:r>
            <a:r>
              <a:rPr lang="zh-TW" altLang="en-US" dirty="0" smtClean="0">
                <a:solidFill>
                  <a:schemeClr val="bg1">
                    <a:lumMod val="50000"/>
                  </a:schemeClr>
                </a:solidFill>
                <a:latin typeface="標楷體" pitchFamily="65" charset="-120"/>
                <a:ea typeface="標楷體" pitchFamily="65" charset="-120"/>
              </a:rPr>
              <a:t>長：判斷</a:t>
            </a:r>
            <a:r>
              <a:rPr lang="zh-TW" altLang="en-US" dirty="0">
                <a:solidFill>
                  <a:schemeClr val="bg1">
                    <a:lumMod val="50000"/>
                  </a:schemeClr>
                </a:solidFill>
                <a:latin typeface="標楷體" pitchFamily="65" charset="-120"/>
                <a:ea typeface="標楷體" pitchFamily="65" charset="-120"/>
              </a:rPr>
              <a:t>是否為長鼻或短鼻之</a:t>
            </a:r>
            <a:r>
              <a:rPr lang="zh-TW" altLang="en-US" dirty="0" smtClean="0">
                <a:solidFill>
                  <a:schemeClr val="bg1">
                    <a:lumMod val="50000"/>
                  </a:schemeClr>
                </a:solidFill>
                <a:latin typeface="標楷體" pitchFamily="65" charset="-120"/>
                <a:ea typeface="標楷體" pitchFamily="65" charset="-120"/>
              </a:rPr>
              <a:t>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F0"/>
                </a:solidFill>
                <a:latin typeface="標楷體" pitchFamily="65" charset="-120"/>
                <a:ea typeface="標楷體" pitchFamily="65" charset="-120"/>
              </a:rPr>
              <a:t>鼻頭寬度比兩眼間</a:t>
            </a:r>
            <a:r>
              <a:rPr lang="zh-TW" altLang="en-US" dirty="0" smtClean="0">
                <a:solidFill>
                  <a:srgbClr val="00B0F0"/>
                </a:solidFill>
                <a:latin typeface="標楷體" pitchFamily="65" charset="-120"/>
                <a:ea typeface="標楷體" pitchFamily="65" charset="-120"/>
              </a:rPr>
              <a:t>寬度：判斷</a:t>
            </a:r>
            <a:r>
              <a:rPr lang="zh-TW" altLang="en-US" dirty="0">
                <a:solidFill>
                  <a:srgbClr val="00B0F0"/>
                </a:solidFill>
                <a:latin typeface="標楷體" pitchFamily="65" charset="-120"/>
                <a:ea typeface="標楷體" pitchFamily="65" charset="-120"/>
              </a:rPr>
              <a:t>鼻頭大小之</a:t>
            </a:r>
            <a:r>
              <a:rPr lang="zh-TW" altLang="en-US" dirty="0" smtClean="0">
                <a:solidFill>
                  <a:srgbClr val="00B0F0"/>
                </a:solidFill>
                <a:latin typeface="標楷體" pitchFamily="65" charset="-120"/>
                <a:ea typeface="標楷體" pitchFamily="65" charset="-120"/>
              </a:rPr>
              <a:t>特徵</a:t>
            </a:r>
            <a:endParaRPr lang="en-US" altLang="zh-TW" dirty="0">
              <a:solidFill>
                <a:srgbClr val="00B0F0"/>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52</a:t>
            </a:fld>
            <a:endParaRPr lang="zh-TW" altLang="en-US">
              <a:latin typeface="標楷體" pitchFamily="65" charset="-120"/>
              <a:ea typeface="標楷體" pitchFamily="65" charset="-120"/>
            </a:endParaRPr>
          </a:p>
        </p:txBody>
      </p:sp>
      <p:cxnSp>
        <p:nvCxnSpPr>
          <p:cNvPr id="7" name="直線單箭頭接點 6"/>
          <p:cNvCxnSpPr/>
          <p:nvPr/>
        </p:nvCxnSpPr>
        <p:spPr>
          <a:xfrm flipH="1">
            <a:off x="1882175" y="3938020"/>
            <a:ext cx="670525" cy="0"/>
          </a:xfrm>
          <a:prstGeom prst="straightConnector1">
            <a:avLst/>
          </a:prstGeom>
          <a:ln w="22225">
            <a:solidFill>
              <a:srgbClr val="00B0F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10" name="直線單箭頭接點 9"/>
          <p:cNvCxnSpPr/>
          <p:nvPr/>
        </p:nvCxnSpPr>
        <p:spPr>
          <a:xfrm flipH="1">
            <a:off x="1882174" y="3235842"/>
            <a:ext cx="626076" cy="0"/>
          </a:xfrm>
          <a:prstGeom prst="straightConnector1">
            <a:avLst/>
          </a:prstGeom>
          <a:ln w="22225">
            <a:solidFill>
              <a:srgbClr val="00B0F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鼻子特徵</a:t>
            </a:r>
          </a:p>
        </p:txBody>
      </p:sp>
    </p:spTree>
    <p:extLst>
      <p:ext uri="{BB962C8B-B14F-4D97-AF65-F5344CB8AC3E}">
        <p14:creationId xmlns:p14="http://schemas.microsoft.com/office/powerpoint/2010/main" val="165436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53</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鼻型分類</a:t>
            </a:r>
            <a:endParaRPr kumimoji="1" lang="zh-TW" altLang="en-US" dirty="0"/>
          </a:p>
        </p:txBody>
      </p:sp>
      <p:sp>
        <p:nvSpPr>
          <p:cNvPr id="6" name="內容版面配置區 2"/>
          <p:cNvSpPr txBox="1">
            <a:spLocks/>
          </p:cNvSpPr>
          <p:nvPr/>
        </p:nvSpPr>
        <p:spPr>
          <a:xfrm>
            <a:off x="755576" y="1149829"/>
            <a:ext cx="3312368" cy="470912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長鼻</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鼻子長度比臉</a:t>
            </a:r>
            <a:r>
              <a:rPr lang="zh-TW" altLang="en-US" sz="2000" dirty="0" smtClean="0">
                <a:latin typeface="標楷體" pitchFamily="65" charset="-120"/>
                <a:ea typeface="標楷體" pitchFamily="65" charset="-120"/>
              </a:rPr>
              <a:t>長</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短鼻</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鼻子長度比臉長</a:t>
            </a:r>
            <a:endParaRPr lang="en-US" altLang="zh-TW" sz="2000" dirty="0" smtClean="0">
              <a:latin typeface="標楷體" pitchFamily="65" charset="-120"/>
              <a:ea typeface="標楷體" pitchFamily="65" charset="-120"/>
            </a:endParaRPr>
          </a:p>
        </p:txBody>
      </p:sp>
      <p:sp>
        <p:nvSpPr>
          <p:cNvPr id="7" name="內容版面配置區 2"/>
          <p:cNvSpPr txBox="1">
            <a:spLocks/>
          </p:cNvSpPr>
          <p:nvPr/>
        </p:nvSpPr>
        <p:spPr>
          <a:xfrm>
            <a:off x="4716015" y="1106147"/>
            <a:ext cx="3312368" cy="470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鼻頭大</a:t>
            </a:r>
            <a:r>
              <a:rPr lang="en-US" altLang="zh-TW" sz="2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鼻子長度比臉長</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鼻子寬度比兩眼間</a:t>
            </a:r>
            <a:r>
              <a:rPr lang="zh-TW" altLang="en-US" sz="2000" dirty="0" smtClean="0">
                <a:latin typeface="標楷體" pitchFamily="65" charset="-120"/>
                <a:ea typeface="標楷體" pitchFamily="65" charset="-120"/>
              </a:rPr>
              <a:t>寬度</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a:latin typeface="標楷體" pitchFamily="65" charset="-120"/>
                <a:ea typeface="標楷體" pitchFamily="65" charset="-120"/>
              </a:rPr>
              <a:t>鼻頭小</a:t>
            </a:r>
            <a:r>
              <a:rPr lang="en-US" altLang="zh-TW" sz="2400" dirty="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鼻子長度比臉長</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鼻子寬度比兩眼間</a:t>
            </a:r>
            <a:r>
              <a:rPr lang="zh-TW" altLang="en-US" sz="2000" dirty="0" smtClean="0">
                <a:latin typeface="標楷體" pitchFamily="65" charset="-120"/>
                <a:ea typeface="標楷體" pitchFamily="65" charset="-120"/>
              </a:rPr>
              <a:t>寬度</a:t>
            </a:r>
            <a:endParaRPr lang="en-US" altLang="zh-TW" sz="2000" dirty="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正常鼻型</a:t>
            </a:r>
            <a:r>
              <a:rPr lang="en-US" altLang="zh-TW" sz="2400"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鼻子長度比臉長</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鼻子寬度比兩眼間</a:t>
            </a:r>
            <a:r>
              <a:rPr lang="zh-TW" altLang="en-US" sz="2000" dirty="0" smtClean="0">
                <a:latin typeface="標楷體" pitchFamily="65" charset="-120"/>
                <a:ea typeface="標楷體" pitchFamily="65" charset="-120"/>
              </a:rPr>
              <a:t>寬度</a:t>
            </a:r>
            <a:endParaRPr lang="en-US" altLang="zh-TW" sz="2000" dirty="0">
              <a:latin typeface="標楷體" pitchFamily="65" charset="-120"/>
              <a:ea typeface="標楷體" pitchFamily="65" charset="-120"/>
            </a:endParaRPr>
          </a:p>
        </p:txBody>
      </p:sp>
    </p:spTree>
    <p:extLst>
      <p:ext uri="{BB962C8B-B14F-4D97-AF65-F5344CB8AC3E}">
        <p14:creationId xmlns:p14="http://schemas.microsoft.com/office/powerpoint/2010/main" val="3353008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895475"/>
            <a:ext cx="3649124"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rgbClr val="7030A0"/>
                </a:solidFill>
                <a:latin typeface="標楷體" pitchFamily="65" charset="-120"/>
                <a:ea typeface="標楷體" pitchFamily="65" charset="-120"/>
              </a:rPr>
              <a:t>嘴唇高度</a:t>
            </a:r>
            <a:r>
              <a:rPr lang="zh-TW" altLang="en-US" dirty="0">
                <a:latin typeface="標楷體" pitchFamily="65" charset="-120"/>
                <a:ea typeface="標楷體" pitchFamily="65" charset="-120"/>
              </a:rPr>
              <a:t>：判斷是否為薄嘴唇或厚嘴唇之特徵</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上唇高度比下唇高度：判斷嘴唇是否為上唇較厚或下唇較厚或是上下唇一樣厚之特徵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唇峰至唇谷之角度：判斷唇峰弧度之特徵</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54</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唇型</a:t>
            </a:r>
            <a:r>
              <a:rPr kumimoji="1" lang="zh-TW" altLang="en-US" dirty="0" smtClean="0"/>
              <a:t>特徵</a:t>
            </a:r>
            <a:endParaRPr kumimoji="1" lang="zh-TW" altLang="en-US" dirty="0"/>
          </a:p>
        </p:txBody>
      </p:sp>
      <p:cxnSp>
        <p:nvCxnSpPr>
          <p:cNvPr id="8" name="直線單箭頭接點 7"/>
          <p:cNvCxnSpPr/>
          <p:nvPr/>
        </p:nvCxnSpPr>
        <p:spPr>
          <a:xfrm>
            <a:off x="2278104" y="4491392"/>
            <a:ext cx="0" cy="256821"/>
          </a:xfrm>
          <a:prstGeom prst="straightConnector1">
            <a:avLst/>
          </a:prstGeom>
          <a:ln w="22225">
            <a:solidFill>
              <a:srgbClr val="7030A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805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895475"/>
            <a:ext cx="3649124"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chemeClr val="bg1">
                    <a:lumMod val="50000"/>
                  </a:schemeClr>
                </a:solidFill>
                <a:latin typeface="標楷體" pitchFamily="65" charset="-120"/>
                <a:ea typeface="標楷體" pitchFamily="65" charset="-120"/>
              </a:rPr>
              <a:t>嘴唇高度：判斷是否為薄嘴唇或厚嘴唇之特徵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50"/>
                </a:solidFill>
                <a:latin typeface="標楷體" pitchFamily="65" charset="-120"/>
                <a:ea typeface="標楷體" pitchFamily="65" charset="-120"/>
              </a:rPr>
              <a:t>上唇高度比下唇高度</a:t>
            </a:r>
            <a:r>
              <a:rPr lang="zh-TW" altLang="en-US" dirty="0">
                <a:latin typeface="標楷體" pitchFamily="65" charset="-120"/>
                <a:ea typeface="標楷體" pitchFamily="65" charset="-120"/>
              </a:rPr>
              <a:t>：判斷嘴唇是否為上唇較厚或下唇較厚或是上下唇一樣厚之特徵</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唇峰至唇谷之角度：判斷唇峰弧度之特徵</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55</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唇型</a:t>
            </a:r>
            <a:r>
              <a:rPr kumimoji="1" lang="zh-TW" altLang="en-US" dirty="0" smtClean="0"/>
              <a:t>特徵</a:t>
            </a:r>
            <a:endParaRPr kumimoji="1" lang="zh-TW" altLang="en-US" dirty="0"/>
          </a:p>
        </p:txBody>
      </p:sp>
      <p:cxnSp>
        <p:nvCxnSpPr>
          <p:cNvPr id="7" name="直線單箭頭接點 6"/>
          <p:cNvCxnSpPr/>
          <p:nvPr/>
        </p:nvCxnSpPr>
        <p:spPr>
          <a:xfrm flipH="1">
            <a:off x="2281158" y="4471988"/>
            <a:ext cx="10129" cy="167004"/>
          </a:xfrm>
          <a:prstGeom prst="straightConnector1">
            <a:avLst/>
          </a:prstGeom>
          <a:ln w="22225">
            <a:solidFill>
              <a:srgbClr val="00B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直線單箭頭接點 9"/>
          <p:cNvCxnSpPr/>
          <p:nvPr/>
        </p:nvCxnSpPr>
        <p:spPr>
          <a:xfrm>
            <a:off x="2291287" y="4638992"/>
            <a:ext cx="0" cy="180020"/>
          </a:xfrm>
          <a:prstGeom prst="straightConnector1">
            <a:avLst/>
          </a:prstGeom>
          <a:ln w="22225">
            <a:solidFill>
              <a:srgbClr val="00B05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4415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895475"/>
            <a:ext cx="3649124"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chemeClr val="bg1">
                    <a:lumMod val="50000"/>
                  </a:schemeClr>
                </a:solidFill>
                <a:latin typeface="標楷體" pitchFamily="65" charset="-120"/>
                <a:ea typeface="標楷體" pitchFamily="65" charset="-120"/>
              </a:rPr>
              <a:t>嘴唇高度：判斷是否為薄嘴唇或厚嘴唇之特徵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上唇高度比下唇高度：判斷嘴唇是否為上唇較厚或下唇較厚或是上下唇依樣後之特徵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F0"/>
                </a:solidFill>
                <a:latin typeface="標楷體" pitchFamily="65" charset="-120"/>
                <a:ea typeface="標楷體" pitchFamily="65" charset="-120"/>
              </a:rPr>
              <a:t>唇峰至唇谷之角度</a:t>
            </a:r>
            <a:r>
              <a:rPr lang="zh-TW" altLang="en-US" dirty="0">
                <a:latin typeface="標楷體" pitchFamily="65" charset="-120"/>
                <a:ea typeface="標楷體" pitchFamily="65" charset="-120"/>
              </a:rPr>
              <a:t>：判斷唇峰弧度之特徵</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56</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唇型</a:t>
            </a:r>
            <a:r>
              <a:rPr kumimoji="1" lang="zh-TW" altLang="en-US" dirty="0" smtClean="0"/>
              <a:t>特徵</a:t>
            </a:r>
            <a:endParaRPr kumimoji="1" lang="zh-TW" altLang="en-US" dirty="0"/>
          </a:p>
        </p:txBody>
      </p:sp>
      <p:cxnSp>
        <p:nvCxnSpPr>
          <p:cNvPr id="8" name="直線接點 7"/>
          <p:cNvCxnSpPr/>
          <p:nvPr/>
        </p:nvCxnSpPr>
        <p:spPr>
          <a:xfrm flipV="1">
            <a:off x="2269062" y="4375150"/>
            <a:ext cx="270938" cy="140106"/>
          </a:xfrm>
          <a:prstGeom prst="line">
            <a:avLst/>
          </a:prstGeom>
          <a:ln w="22225">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12" name="直線接點 11"/>
          <p:cNvCxnSpPr/>
          <p:nvPr/>
        </p:nvCxnSpPr>
        <p:spPr>
          <a:xfrm flipH="1" flipV="1">
            <a:off x="2001600" y="4375150"/>
            <a:ext cx="267462" cy="140106"/>
          </a:xfrm>
          <a:prstGeom prst="line">
            <a:avLst/>
          </a:prstGeom>
          <a:ln w="22225">
            <a:solidFill>
              <a:srgbClr val="00B0F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904001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895475"/>
            <a:ext cx="3649124"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rgbClr val="FF0000"/>
                </a:solidFill>
                <a:latin typeface="標楷體" pitchFamily="65" charset="-120"/>
                <a:ea typeface="標楷體" pitchFamily="65" charset="-120"/>
              </a:rPr>
              <a:t>嘴唇左點及右點高低差</a:t>
            </a:r>
            <a:r>
              <a:rPr lang="zh-TW" altLang="en-US" dirty="0">
                <a:latin typeface="標楷體" pitchFamily="65" charset="-120"/>
                <a:ea typeface="標楷體" pitchFamily="65" charset="-120"/>
              </a:rPr>
              <a:t>：高度差越大代表嘴唇越歪斜</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鼻頭至嘴唇距離：距離越長代表人中越高</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嘴唇寬度比兩眼間距：比值越大代表嘴唇越寬</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57</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唇型</a:t>
            </a:r>
            <a:r>
              <a:rPr kumimoji="1" lang="zh-TW" altLang="en-US" dirty="0" smtClean="0"/>
              <a:t>特徵</a:t>
            </a:r>
            <a:endParaRPr kumimoji="1" lang="zh-TW" altLang="en-US" dirty="0"/>
          </a:p>
        </p:txBody>
      </p:sp>
      <p:cxnSp>
        <p:nvCxnSpPr>
          <p:cNvPr id="10" name="直線接點 9"/>
          <p:cNvCxnSpPr/>
          <p:nvPr/>
        </p:nvCxnSpPr>
        <p:spPr>
          <a:xfrm flipV="1">
            <a:off x="1874568" y="4492625"/>
            <a:ext cx="909471" cy="124659"/>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70890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895475"/>
            <a:ext cx="3649124"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chemeClr val="bg1">
                    <a:lumMod val="50000"/>
                  </a:schemeClr>
                </a:solidFill>
                <a:latin typeface="標楷體" pitchFamily="65" charset="-120"/>
                <a:ea typeface="標楷體" pitchFamily="65" charset="-120"/>
              </a:rPr>
              <a:t>嘴唇左點及右點高低差：高度差越大代表嘴唇越歪斜</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F0"/>
                </a:solidFill>
                <a:latin typeface="標楷體" pitchFamily="65" charset="-120"/>
                <a:ea typeface="標楷體" pitchFamily="65" charset="-120"/>
              </a:rPr>
              <a:t>鼻頭至嘴唇距離</a:t>
            </a:r>
            <a:r>
              <a:rPr lang="zh-TW" altLang="en-US" dirty="0">
                <a:latin typeface="標楷體" pitchFamily="65" charset="-120"/>
                <a:ea typeface="標楷體" pitchFamily="65" charset="-120"/>
              </a:rPr>
              <a:t>：距離越長代表人中</a:t>
            </a:r>
            <a:r>
              <a:rPr lang="zh-TW" altLang="en-US" dirty="0" smtClean="0">
                <a:latin typeface="標楷體" pitchFamily="65" charset="-120"/>
                <a:ea typeface="標楷體" pitchFamily="65" charset="-120"/>
              </a:rPr>
              <a:t>越長</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嘴唇寬度比兩眼間距：比值越大代表嘴唇越寬</a:t>
            </a:r>
            <a:endParaRPr lang="en-US" altLang="zh-TW" dirty="0">
              <a:solidFill>
                <a:schemeClr val="bg1">
                  <a:lumMod val="50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58</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唇型</a:t>
            </a:r>
            <a:r>
              <a:rPr kumimoji="1" lang="zh-TW" altLang="en-US" dirty="0" smtClean="0"/>
              <a:t>特徵</a:t>
            </a:r>
            <a:endParaRPr kumimoji="1" lang="zh-TW" altLang="en-US" dirty="0"/>
          </a:p>
        </p:txBody>
      </p:sp>
      <p:cxnSp>
        <p:nvCxnSpPr>
          <p:cNvPr id="7" name="直線單箭頭接點 6"/>
          <p:cNvCxnSpPr/>
          <p:nvPr/>
        </p:nvCxnSpPr>
        <p:spPr>
          <a:xfrm>
            <a:off x="2254177" y="4174216"/>
            <a:ext cx="0" cy="360040"/>
          </a:xfrm>
          <a:prstGeom prst="straightConnector1">
            <a:avLst/>
          </a:prstGeom>
          <a:ln w="22225">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46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114029F-F03C-7C4C-9D1F-F936DC574C88}"/>
              </a:ext>
            </a:extLst>
          </p:cNvPr>
          <p:cNvSpPr>
            <a:spLocks noGrp="1"/>
          </p:cNvSpPr>
          <p:nvPr>
            <p:ph type="title"/>
          </p:nvPr>
        </p:nvSpPr>
        <p:spPr/>
        <p:txBody>
          <a:bodyPr/>
          <a:lstStyle/>
          <a:p>
            <a:r>
              <a:rPr kumimoji="1" lang="zh-TW" altLang="en-US" dirty="0" smtClean="0"/>
              <a:t>緒論</a:t>
            </a:r>
            <a:r>
              <a:rPr kumimoji="1" lang="en-US" altLang="zh-TW" dirty="0" smtClean="0"/>
              <a:t>—</a:t>
            </a:r>
            <a:r>
              <a:rPr kumimoji="1" lang="zh-TW" altLang="en-US" dirty="0" smtClean="0"/>
              <a:t>馬奎德面具</a:t>
            </a:r>
            <a:endParaRPr kumimoji="1" lang="zh-TW" altLang="en-US" dirty="0"/>
          </a:p>
        </p:txBody>
      </p:sp>
      <p:sp>
        <p:nvSpPr>
          <p:cNvPr id="3" name="內容版面配置區 2">
            <a:extLst>
              <a:ext uri="{FF2B5EF4-FFF2-40B4-BE49-F238E27FC236}">
                <a16:creationId xmlns="" xmlns:a16="http://schemas.microsoft.com/office/drawing/2014/main" id="{12CD5B5A-3553-F041-A7C0-313E32B45E2D}"/>
              </a:ext>
            </a:extLst>
          </p:cNvPr>
          <p:cNvSpPr>
            <a:spLocks noGrp="1"/>
          </p:cNvSpPr>
          <p:nvPr>
            <p:ph idx="1"/>
          </p:nvPr>
        </p:nvSpPr>
        <p:spPr>
          <a:xfrm>
            <a:off x="971550" y="1746970"/>
            <a:ext cx="7200900" cy="4449778"/>
          </a:xfrm>
        </p:spPr>
        <p:txBody>
          <a:bodyPr/>
          <a:lstStyle/>
          <a:p>
            <a:r>
              <a:rPr kumimoji="1" lang="zh-TW" altLang="en-US" dirty="0"/>
              <a:t>完美臉龐：黃金比例十邊形面具</a:t>
            </a:r>
          </a:p>
        </p:txBody>
      </p:sp>
      <p:sp>
        <p:nvSpPr>
          <p:cNvPr id="4" name="投影片編號版面配置區 3">
            <a:extLst>
              <a:ext uri="{FF2B5EF4-FFF2-40B4-BE49-F238E27FC236}">
                <a16:creationId xmlns="" xmlns:a16="http://schemas.microsoft.com/office/drawing/2014/main" id="{D70EC84C-40D5-8E4C-B987-F6FFBE41DEA6}"/>
              </a:ext>
            </a:extLst>
          </p:cNvPr>
          <p:cNvSpPr>
            <a:spLocks noGrp="1"/>
          </p:cNvSpPr>
          <p:nvPr>
            <p:ph type="sldNum" sz="quarter" idx="12"/>
          </p:nvPr>
        </p:nvSpPr>
        <p:spPr/>
        <p:txBody>
          <a:bodyPr/>
          <a:lstStyle/>
          <a:p>
            <a:fld id="{0C932019-1518-D642-98C9-E4D235928CB4}" type="slidenum">
              <a:rPr kumimoji="1" lang="zh-TW" altLang="en-US" smtClean="0"/>
              <a:t>5</a:t>
            </a:fld>
            <a:endParaRPr kumimoji="1" lang="zh-TW"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320376"/>
            <a:ext cx="2952328" cy="38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5284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895475"/>
            <a:ext cx="3649124"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chemeClr val="bg1">
                    <a:lumMod val="50000"/>
                  </a:schemeClr>
                </a:solidFill>
                <a:latin typeface="標楷體" pitchFamily="65" charset="-120"/>
                <a:ea typeface="標楷體" pitchFamily="65" charset="-120"/>
              </a:rPr>
              <a:t>嘴唇左點及右點高低差：高度差越大代表嘴唇越歪斜</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鼻頭至嘴唇距離：距離越長代表人中越高</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50"/>
                </a:solidFill>
                <a:latin typeface="標楷體" pitchFamily="65" charset="-120"/>
                <a:ea typeface="標楷體" pitchFamily="65" charset="-120"/>
              </a:rPr>
              <a:t>嘴唇寬度比兩眼間距</a:t>
            </a:r>
            <a:r>
              <a:rPr lang="zh-TW" altLang="en-US" dirty="0">
                <a:latin typeface="標楷體" pitchFamily="65" charset="-120"/>
                <a:ea typeface="標楷體" pitchFamily="65" charset="-120"/>
              </a:rPr>
              <a:t>：比值越大代表嘴唇越寬</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59</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唇型</a:t>
            </a:r>
            <a:r>
              <a:rPr kumimoji="1" lang="zh-TW" altLang="en-US" dirty="0" smtClean="0"/>
              <a:t>特徵</a:t>
            </a:r>
            <a:endParaRPr kumimoji="1" lang="zh-TW" altLang="en-US" dirty="0"/>
          </a:p>
        </p:txBody>
      </p:sp>
      <p:cxnSp>
        <p:nvCxnSpPr>
          <p:cNvPr id="8" name="直線單箭頭接點 7"/>
          <p:cNvCxnSpPr/>
          <p:nvPr/>
        </p:nvCxnSpPr>
        <p:spPr>
          <a:xfrm flipH="1">
            <a:off x="1919028" y="3346450"/>
            <a:ext cx="582872" cy="45317"/>
          </a:xfrm>
          <a:prstGeom prst="straightConnector1">
            <a:avLst/>
          </a:prstGeom>
          <a:ln w="22225">
            <a:solidFill>
              <a:srgbClr val="00B05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10" name="直線單箭頭接點 9"/>
          <p:cNvCxnSpPr/>
          <p:nvPr/>
        </p:nvCxnSpPr>
        <p:spPr>
          <a:xfrm flipH="1">
            <a:off x="1919028" y="4502150"/>
            <a:ext cx="906722" cy="113126"/>
          </a:xfrm>
          <a:prstGeom prst="straightConnector1">
            <a:avLst/>
          </a:prstGeom>
          <a:ln w="22225">
            <a:solidFill>
              <a:srgbClr val="00B050"/>
            </a:solidFill>
            <a:headEnd type="arrow"/>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051866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895475"/>
            <a:ext cx="3649124"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smtClean="0">
                <a:solidFill>
                  <a:srgbClr val="FF0000"/>
                </a:solidFill>
                <a:latin typeface="標楷體" pitchFamily="65" charset="-120"/>
                <a:ea typeface="標楷體" pitchFamily="65" charset="-120"/>
              </a:rPr>
              <a:t>嘴唇</a:t>
            </a:r>
            <a:r>
              <a:rPr lang="zh-TW" altLang="en-US" dirty="0">
                <a:solidFill>
                  <a:srgbClr val="FF0000"/>
                </a:solidFill>
                <a:latin typeface="標楷體" pitchFamily="65" charset="-120"/>
                <a:ea typeface="標楷體" pitchFamily="65" charset="-120"/>
              </a:rPr>
              <a:t>上</a:t>
            </a:r>
            <a:r>
              <a:rPr lang="zh-TW" altLang="en-US" dirty="0" smtClean="0">
                <a:solidFill>
                  <a:srgbClr val="FF0000"/>
                </a:solidFill>
                <a:latin typeface="標楷體" pitchFamily="65" charset="-120"/>
                <a:ea typeface="標楷體" pitchFamily="65" charset="-120"/>
              </a:rPr>
              <a:t>緣到下巴之</a:t>
            </a:r>
            <a:r>
              <a:rPr lang="zh-TW" altLang="en-US" dirty="0">
                <a:solidFill>
                  <a:srgbClr val="FF0000"/>
                </a:solidFill>
                <a:latin typeface="標楷體" pitchFamily="65" charset="-120"/>
                <a:ea typeface="標楷體" pitchFamily="65" charset="-120"/>
              </a:rPr>
              <a:t>距離比鼻頭到下巴之距離</a:t>
            </a:r>
            <a:r>
              <a:rPr lang="zh-TW" altLang="en-US" dirty="0">
                <a:latin typeface="標楷體" pitchFamily="65" charset="-120"/>
                <a:ea typeface="標楷體" pitchFamily="65" charset="-120"/>
              </a:rPr>
              <a:t>：比值</a:t>
            </a:r>
            <a:r>
              <a:rPr lang="zh-TW" altLang="en-US" dirty="0" smtClean="0">
                <a:latin typeface="標楷體" pitchFamily="65" charset="-120"/>
                <a:ea typeface="標楷體" pitchFamily="65" charset="-120"/>
              </a:rPr>
              <a:t>越大代表</a:t>
            </a:r>
            <a:r>
              <a:rPr lang="zh-TW" altLang="en-US" dirty="0">
                <a:latin typeface="標楷體" pitchFamily="65" charset="-120"/>
                <a:ea typeface="標楷體" pitchFamily="65" charset="-120"/>
              </a:rPr>
              <a:t>嘴唇越高</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60</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唇型</a:t>
            </a:r>
            <a:r>
              <a:rPr kumimoji="1" lang="zh-TW" altLang="en-US" dirty="0" smtClean="0"/>
              <a:t>特徵</a:t>
            </a:r>
            <a:endParaRPr kumimoji="1" lang="zh-TW" altLang="en-US" dirty="0"/>
          </a:p>
        </p:txBody>
      </p:sp>
      <p:cxnSp>
        <p:nvCxnSpPr>
          <p:cNvPr id="12" name="直線單箭頭接點 11"/>
          <p:cNvCxnSpPr/>
          <p:nvPr/>
        </p:nvCxnSpPr>
        <p:spPr>
          <a:xfrm>
            <a:off x="2228583" y="4146550"/>
            <a:ext cx="0" cy="1244600"/>
          </a:xfrm>
          <a:prstGeom prst="straightConnector1">
            <a:avLst/>
          </a:prstGeom>
          <a:ln w="2222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7241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61</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唇型分類</a:t>
            </a:r>
            <a:endParaRPr kumimoji="1" lang="zh-TW" altLang="en-US" dirty="0"/>
          </a:p>
        </p:txBody>
      </p:sp>
      <p:sp>
        <p:nvSpPr>
          <p:cNvPr id="6" name="內容版面配置區 2"/>
          <p:cNvSpPr txBox="1">
            <a:spLocks/>
          </p:cNvSpPr>
          <p:nvPr/>
        </p:nvSpPr>
        <p:spPr>
          <a:xfrm>
            <a:off x="755576" y="1036617"/>
            <a:ext cx="3312368" cy="470912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薄嘴唇</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800" dirty="0" smtClean="0">
                <a:latin typeface="標楷體" pitchFamily="65" charset="-120"/>
                <a:ea typeface="標楷體" pitchFamily="65" charset="-120"/>
              </a:rPr>
              <a:t>嘴唇高度比臉寬</a:t>
            </a:r>
            <a:endParaRPr lang="en-US" altLang="zh-TW" sz="18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厚嘴唇</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1800" dirty="0" smtClean="0">
                <a:latin typeface="標楷體" pitchFamily="65" charset="-120"/>
                <a:ea typeface="標楷體" pitchFamily="65" charset="-120"/>
              </a:rPr>
              <a:t>嘴唇高度比臉寬</a:t>
            </a:r>
            <a:endParaRPr lang="en-US" altLang="zh-TW" sz="1800" dirty="0" smtClean="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dirty="0">
              <a:latin typeface="標楷體" pitchFamily="65" charset="-120"/>
              <a:ea typeface="標楷體" pitchFamily="65" charset="-120"/>
            </a:endParaRPr>
          </a:p>
        </p:txBody>
      </p:sp>
      <p:sp>
        <p:nvSpPr>
          <p:cNvPr id="7" name="內容版面配置區 2"/>
          <p:cNvSpPr txBox="1">
            <a:spLocks/>
          </p:cNvSpPr>
          <p:nvPr/>
        </p:nvSpPr>
        <p:spPr>
          <a:xfrm>
            <a:off x="4716015" y="1027771"/>
            <a:ext cx="3312368" cy="470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上下嘴唇一樣高</a:t>
            </a:r>
            <a:r>
              <a:rPr lang="en-US" altLang="zh-TW" sz="24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800" dirty="0" smtClean="0">
                <a:latin typeface="標楷體" pitchFamily="65" charset="-120"/>
                <a:ea typeface="標楷體" pitchFamily="65" charset="-120"/>
              </a:rPr>
              <a:t>上唇高度比下唇高度</a:t>
            </a:r>
            <a:endParaRPr lang="en-US" altLang="zh-TW" sz="18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下</a:t>
            </a:r>
            <a:r>
              <a:rPr lang="zh-TW" altLang="en-US" sz="2400" dirty="0">
                <a:latin typeface="標楷體" pitchFamily="65" charset="-120"/>
                <a:ea typeface="標楷體" pitchFamily="65" charset="-120"/>
              </a:rPr>
              <a:t>嘴唇比上嘴唇高</a:t>
            </a:r>
            <a:r>
              <a:rPr lang="en-US" altLang="zh-TW" sz="24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800" dirty="0" smtClean="0">
                <a:latin typeface="標楷體" pitchFamily="65" charset="-120"/>
                <a:ea typeface="標楷體" pitchFamily="65" charset="-120"/>
              </a:rPr>
              <a:t>上唇高度比下唇高度</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sz="2400" dirty="0" smtClean="0">
                <a:latin typeface="標楷體" pitchFamily="65" charset="-120"/>
                <a:ea typeface="標楷體" pitchFamily="65" charset="-120"/>
              </a:rPr>
              <a:t>上</a:t>
            </a:r>
            <a:r>
              <a:rPr lang="zh-TW" altLang="en-US" sz="2400" dirty="0">
                <a:latin typeface="標楷體" pitchFamily="65" charset="-120"/>
                <a:ea typeface="標楷體" pitchFamily="65" charset="-120"/>
              </a:rPr>
              <a:t>嘴唇比下嘴唇高</a:t>
            </a:r>
            <a:r>
              <a:rPr lang="en-US" altLang="zh-TW" sz="2400" dirty="0" smtClean="0">
                <a:latin typeface="標楷體" pitchFamily="65" charset="-120"/>
                <a:ea typeface="標楷體" pitchFamily="65" charset="-120"/>
              </a:rPr>
              <a:t>:</a:t>
            </a:r>
            <a:endParaRPr lang="en-US" altLang="zh-TW" sz="18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1800" dirty="0">
                <a:latin typeface="標楷體" pitchFamily="65" charset="-120"/>
                <a:ea typeface="標楷體" pitchFamily="65" charset="-120"/>
              </a:rPr>
              <a:t>上唇高度比下唇</a:t>
            </a:r>
            <a:r>
              <a:rPr lang="zh-TW" altLang="en-US" sz="1800" dirty="0" smtClean="0">
                <a:latin typeface="標楷體" pitchFamily="65" charset="-120"/>
                <a:ea typeface="標楷體" pitchFamily="65" charset="-120"/>
              </a:rPr>
              <a:t>高度</a:t>
            </a:r>
            <a:endParaRPr lang="en-US" altLang="zh-TW" sz="1800" dirty="0">
              <a:latin typeface="標楷體" pitchFamily="65" charset="-120"/>
              <a:ea typeface="標楷體" pitchFamily="65" charset="-120"/>
            </a:endParaRPr>
          </a:p>
        </p:txBody>
      </p:sp>
    </p:spTree>
    <p:extLst>
      <p:ext uri="{BB962C8B-B14F-4D97-AF65-F5344CB8AC3E}">
        <p14:creationId xmlns:p14="http://schemas.microsoft.com/office/powerpoint/2010/main" val="12658306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72118"/>
            <a:ext cx="3476092"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rgbClr val="00B050"/>
                </a:solidFill>
                <a:latin typeface="標楷體" pitchFamily="65" charset="-120"/>
                <a:ea typeface="標楷體" pitchFamily="65" charset="-120"/>
              </a:rPr>
              <a:t>下巴長度比臉長</a:t>
            </a:r>
            <a:r>
              <a:rPr lang="zh-TW" altLang="en-US" dirty="0">
                <a:latin typeface="標楷體" pitchFamily="65" charset="-120"/>
                <a:ea typeface="標楷體" pitchFamily="65" charset="-120"/>
              </a:rPr>
              <a:t>：比值越大代表下巴越</a:t>
            </a:r>
            <a:r>
              <a:rPr lang="zh-TW" altLang="en-US" dirty="0" smtClean="0">
                <a:latin typeface="標楷體" pitchFamily="65" charset="-120"/>
                <a:ea typeface="標楷體" pitchFamily="65" charset="-120"/>
              </a:rPr>
              <a:t>長</a:t>
            </a:r>
            <a:endParaRPr lang="en-US" altLang="zh-TW" dirty="0" smtClean="0">
              <a:latin typeface="標楷體" pitchFamily="65" charset="-120"/>
              <a:ea typeface="標楷體" pitchFamily="65" charset="-120"/>
            </a:endParaRPr>
          </a:p>
          <a:p>
            <a:r>
              <a:rPr lang="zh-TW" altLang="en-US" dirty="0" smtClean="0">
                <a:solidFill>
                  <a:schemeClr val="bg1">
                    <a:lumMod val="50000"/>
                  </a:schemeClr>
                </a:solidFill>
                <a:latin typeface="標楷體" pitchFamily="65" charset="-120"/>
                <a:ea typeface="標楷體" pitchFamily="65" charset="-120"/>
              </a:rPr>
              <a:t>臉頰</a:t>
            </a:r>
            <a:r>
              <a:rPr lang="zh-TW" altLang="en-US" dirty="0">
                <a:solidFill>
                  <a:schemeClr val="bg1">
                    <a:lumMod val="50000"/>
                  </a:schemeClr>
                </a:solidFill>
                <a:latin typeface="標楷體" pitchFamily="65" charset="-120"/>
                <a:ea typeface="標楷體" pitchFamily="65" charset="-120"/>
              </a:rPr>
              <a:t>面積：判斷下巴屬於尖下巴圓下巴或是方下巴</a:t>
            </a: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62</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下巴</a:t>
            </a:r>
            <a:r>
              <a:rPr kumimoji="1" lang="zh-TW" altLang="en-US" dirty="0" smtClean="0"/>
              <a:t>特徵</a:t>
            </a:r>
            <a:endParaRPr kumimoji="1" lang="zh-TW" altLang="en-US" dirty="0"/>
          </a:p>
        </p:txBody>
      </p:sp>
      <p:cxnSp>
        <p:nvCxnSpPr>
          <p:cNvPr id="7" name="直線單箭頭接點 6"/>
          <p:cNvCxnSpPr/>
          <p:nvPr/>
        </p:nvCxnSpPr>
        <p:spPr>
          <a:xfrm>
            <a:off x="2622819" y="4337050"/>
            <a:ext cx="0" cy="1273691"/>
          </a:xfrm>
          <a:prstGeom prst="straightConnector1">
            <a:avLst/>
          </a:prstGeom>
          <a:ln w="22225">
            <a:solidFill>
              <a:srgbClr val="00B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直線單箭頭接點 7"/>
          <p:cNvCxnSpPr/>
          <p:nvPr/>
        </p:nvCxnSpPr>
        <p:spPr>
          <a:xfrm>
            <a:off x="2779246" y="1884784"/>
            <a:ext cx="0" cy="3725957"/>
          </a:xfrm>
          <a:prstGeom prst="straightConnector1">
            <a:avLst/>
          </a:prstGeom>
          <a:ln w="22225">
            <a:solidFill>
              <a:srgbClr val="00B05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4474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2118"/>
            <a:ext cx="3476092"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63</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臉型特徵</a:t>
            </a:r>
            <a:endParaRPr kumimoji="1" lang="zh-TW" altLang="en-US" dirty="0"/>
          </a:p>
        </p:txBody>
      </p:sp>
      <p:sp>
        <p:nvSpPr>
          <p:cNvPr id="8" name="內容版面配置區 2"/>
          <p:cNvSpPr txBox="1">
            <a:spLocks/>
          </p:cNvSpPr>
          <p:nvPr/>
        </p:nvSpPr>
        <p:spPr>
          <a:xfrm>
            <a:off x="4716016" y="1700808"/>
            <a:ext cx="4217672" cy="480060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r>
              <a:rPr lang="zh-TW" altLang="en-US" dirty="0" smtClean="0">
                <a:solidFill>
                  <a:schemeClr val="bg1">
                    <a:lumMod val="50000"/>
                  </a:schemeClr>
                </a:solidFill>
                <a:latin typeface="標楷體" pitchFamily="65" charset="-120"/>
                <a:ea typeface="標楷體" pitchFamily="65" charset="-120"/>
              </a:rPr>
              <a:t>下巴長度比臉長：比值越大代表下巴越長</a:t>
            </a:r>
            <a:endParaRPr lang="en-US" altLang="zh-TW" dirty="0" smtClean="0">
              <a:solidFill>
                <a:schemeClr val="bg1">
                  <a:lumMod val="50000"/>
                </a:schemeClr>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臉頰面積</a:t>
            </a:r>
            <a:r>
              <a:rPr lang="zh-TW" altLang="en-US" dirty="0" smtClean="0">
                <a:latin typeface="標楷體" pitchFamily="65" charset="-120"/>
                <a:ea typeface="標楷體" pitchFamily="65" charset="-120"/>
              </a:rPr>
              <a:t>：判斷下巴屬於尖下巴圓下巴或是方下巴</a:t>
            </a:r>
          </a:p>
          <a:p>
            <a:endParaRPr lang="en-US" altLang="zh-TW" dirty="0" smtClean="0">
              <a:solidFill>
                <a:schemeClr val="tx2"/>
              </a:solidFill>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6" name="手繪多邊形 5"/>
          <p:cNvSpPr/>
          <p:nvPr/>
        </p:nvSpPr>
        <p:spPr>
          <a:xfrm>
            <a:off x="2787650" y="4032250"/>
            <a:ext cx="1200150" cy="1587500"/>
          </a:xfrm>
          <a:custGeom>
            <a:avLst/>
            <a:gdLst>
              <a:gd name="connsiteX0" fmla="*/ 1200150 w 1200150"/>
              <a:gd name="connsiteY0" fmla="*/ 0 h 1587500"/>
              <a:gd name="connsiteX1" fmla="*/ 0 w 1200150"/>
              <a:gd name="connsiteY1" fmla="*/ 1587500 h 1587500"/>
              <a:gd name="connsiteX2" fmla="*/ 355600 w 1200150"/>
              <a:gd name="connsiteY2" fmla="*/ 1498600 h 1587500"/>
              <a:gd name="connsiteX3" fmla="*/ 685800 w 1200150"/>
              <a:gd name="connsiteY3" fmla="*/ 1263650 h 1587500"/>
              <a:gd name="connsiteX4" fmla="*/ 914400 w 1200150"/>
              <a:gd name="connsiteY4" fmla="*/ 939800 h 1587500"/>
              <a:gd name="connsiteX5" fmla="*/ 1117600 w 1200150"/>
              <a:gd name="connsiteY5" fmla="*/ 577850 h 1587500"/>
              <a:gd name="connsiteX6" fmla="*/ 1168400 w 1200150"/>
              <a:gd name="connsiteY6" fmla="*/ 247650 h 1587500"/>
              <a:gd name="connsiteX7" fmla="*/ 1174750 w 1200150"/>
              <a:gd name="connsiteY7" fmla="*/ 88900 h 1587500"/>
              <a:gd name="connsiteX8" fmla="*/ 1200150 w 1200150"/>
              <a:gd name="connsiteY8" fmla="*/ 0 h 15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587500">
                <a:moveTo>
                  <a:pt x="1200150" y="0"/>
                </a:moveTo>
                <a:lnTo>
                  <a:pt x="0" y="1587500"/>
                </a:lnTo>
                <a:lnTo>
                  <a:pt x="355600" y="1498600"/>
                </a:lnTo>
                <a:lnTo>
                  <a:pt x="685800" y="1263650"/>
                </a:lnTo>
                <a:lnTo>
                  <a:pt x="914400" y="939800"/>
                </a:lnTo>
                <a:lnTo>
                  <a:pt x="1117600" y="577850"/>
                </a:lnTo>
                <a:lnTo>
                  <a:pt x="1168400" y="247650"/>
                </a:lnTo>
                <a:lnTo>
                  <a:pt x="1174750" y="88900"/>
                </a:lnTo>
                <a:lnTo>
                  <a:pt x="120015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507808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72AE4DB6-8174-D945-AD5F-F234A88CB044}"/>
              </a:ext>
            </a:extLst>
          </p:cNvPr>
          <p:cNvSpPr>
            <a:spLocks noGrp="1"/>
          </p:cNvSpPr>
          <p:nvPr>
            <p:ph type="sldNum" sz="quarter" idx="12"/>
          </p:nvPr>
        </p:nvSpPr>
        <p:spPr/>
        <p:txBody>
          <a:bodyPr/>
          <a:lstStyle/>
          <a:p>
            <a:fld id="{0C932019-1518-D642-98C9-E4D235928CB4}" type="slidenum">
              <a:rPr kumimoji="1" lang="zh-TW" altLang="en-US" smtClean="0"/>
              <a:t>64</a:t>
            </a:fld>
            <a:endParaRPr kumimoji="1" lang="zh-TW" altLang="en-US"/>
          </a:p>
        </p:txBody>
      </p:sp>
      <p:sp>
        <p:nvSpPr>
          <p:cNvPr id="2" name="標題 1">
            <a:extLst>
              <a:ext uri="{FF2B5EF4-FFF2-40B4-BE49-F238E27FC236}">
                <a16:creationId xmlns="" xmlns:a16="http://schemas.microsoft.com/office/drawing/2014/main" id="{60A0CA2A-CDD1-B74C-AE29-0F147B6C20E9}"/>
              </a:ext>
            </a:extLst>
          </p:cNvPr>
          <p:cNvSpPr>
            <a:spLocks noGrp="1"/>
          </p:cNvSpPr>
          <p:nvPr>
            <p:ph type="title"/>
          </p:nvPr>
        </p:nvSpPr>
        <p:spPr/>
        <p:txBody>
          <a:bodyPr/>
          <a:lstStyle/>
          <a:p>
            <a:r>
              <a:rPr kumimoji="1" lang="zh-TW" altLang="en-US" dirty="0" smtClean="0"/>
              <a:t>下巴分類</a:t>
            </a:r>
            <a:endParaRPr kumimoji="1" lang="zh-TW" altLang="en-US" dirty="0"/>
          </a:p>
        </p:txBody>
      </p:sp>
      <p:sp>
        <p:nvSpPr>
          <p:cNvPr id="6" name="內容版面配置區 2"/>
          <p:cNvSpPr txBox="1">
            <a:spLocks/>
          </p:cNvSpPr>
          <p:nvPr/>
        </p:nvSpPr>
        <p:spPr>
          <a:xfrm>
            <a:off x="755576" y="1097577"/>
            <a:ext cx="3312368" cy="470912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長下巴</a:t>
            </a:r>
            <a:r>
              <a:rPr lang="en-US" altLang="zh-TW" dirty="0" smtClean="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下庭高度比臉高</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短下巴</a:t>
            </a:r>
            <a:r>
              <a:rPr lang="en-US" altLang="zh-TW" dirty="0">
                <a:latin typeface="標楷體" pitchFamily="65" charset="-120"/>
                <a:ea typeface="標楷體" pitchFamily="65" charset="-120"/>
              </a:rPr>
              <a:t>:</a:t>
            </a: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下庭高度比臉</a:t>
            </a:r>
            <a:r>
              <a:rPr lang="zh-TW" altLang="en-US" sz="2000" dirty="0" smtClean="0">
                <a:latin typeface="標楷體" pitchFamily="65" charset="-120"/>
                <a:ea typeface="標楷體" pitchFamily="65" charset="-120"/>
              </a:rPr>
              <a:t>高</a:t>
            </a:r>
            <a:endParaRPr lang="en-US" altLang="zh-TW" sz="2000" dirty="0" smtClean="0">
              <a:latin typeface="標楷體" pitchFamily="65" charset="-120"/>
              <a:ea typeface="標楷體" pitchFamily="65" charset="-120"/>
            </a:endParaRPr>
          </a:p>
        </p:txBody>
      </p:sp>
      <p:sp>
        <p:nvSpPr>
          <p:cNvPr id="7" name="內容版面配置區 2"/>
          <p:cNvSpPr txBox="1">
            <a:spLocks/>
          </p:cNvSpPr>
          <p:nvPr/>
        </p:nvSpPr>
        <p:spPr>
          <a:xfrm>
            <a:off x="4530742" y="1045327"/>
            <a:ext cx="3312368" cy="4709120"/>
          </a:xfrm>
          <a:prstGeom prst="rect">
            <a:avLst/>
          </a:prstGeom>
        </p:spPr>
        <p:txBody>
          <a:bodyPr>
            <a:normAutofit/>
          </a:bodyPr>
          <a:lstStyle>
            <a:lvl1pPr marL="171450" indent="-171450" algn="l" defTabSz="685800" rtl="0" eaLnBrk="1" latinLnBrk="0" hangingPunct="1">
              <a:lnSpc>
                <a:spcPct val="100000"/>
              </a:lnSpc>
              <a:spcBef>
                <a:spcPts val="1350"/>
              </a:spcBef>
              <a:buClr>
                <a:schemeClr val="accent1">
                  <a:lumMod val="75000"/>
                </a:schemeClr>
              </a:buClr>
              <a:buSzPct val="100000"/>
              <a:buFont typeface="Arial" pitchFamily="34" charset="0"/>
              <a:buChar char="▪"/>
              <a:defRPr sz="2400" kern="1200">
                <a:solidFill>
                  <a:schemeClr val="tx1"/>
                </a:solidFill>
                <a:latin typeface="+mn-ea"/>
                <a:ea typeface="+mn-ea"/>
                <a:cs typeface="+mn-cs"/>
              </a:defRPr>
            </a:lvl1pPr>
            <a:lvl2pPr marL="342900" indent="-137160" algn="l" defTabSz="685800" rtl="0" eaLnBrk="1" latinLnBrk="0" hangingPunct="1">
              <a:lnSpc>
                <a:spcPct val="100000"/>
              </a:lnSpc>
              <a:spcBef>
                <a:spcPts val="9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2pPr>
            <a:lvl3pPr marL="514350" indent="-134541" algn="l" defTabSz="685800" rtl="0" eaLnBrk="1" latinLnBrk="0" hangingPunct="1">
              <a:lnSpc>
                <a:spcPct val="100000"/>
              </a:lnSpc>
              <a:spcBef>
                <a:spcPts val="600"/>
              </a:spcBef>
              <a:buClr>
                <a:schemeClr val="accent1">
                  <a:lumMod val="75000"/>
                </a:schemeClr>
              </a:buClr>
              <a:buSzPct val="100000"/>
              <a:buFont typeface="Arial" pitchFamily="34" charset="0"/>
              <a:buChar char="▪"/>
              <a:defRPr sz="1600" kern="1200">
                <a:solidFill>
                  <a:schemeClr val="tx1"/>
                </a:solidFill>
                <a:latin typeface="+mn-ea"/>
                <a:ea typeface="+mn-ea"/>
                <a:cs typeface="+mn-cs"/>
              </a:defRPr>
            </a:lvl3pPr>
            <a:lvl4pPr marL="685800" indent="-137160" algn="l" defTabSz="685800" rtl="0" eaLnBrk="1" latinLnBrk="0" hangingPunct="1">
              <a:lnSpc>
                <a:spcPct val="100000"/>
              </a:lnSpc>
              <a:spcBef>
                <a:spcPts val="60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4pPr>
            <a:lvl5pPr marL="857250" indent="-134541" algn="l" defTabSz="685800" rtl="0" eaLnBrk="1" latinLnBrk="0" hangingPunct="1">
              <a:lnSpc>
                <a:spcPct val="100000"/>
              </a:lnSpc>
              <a:spcBef>
                <a:spcPts val="450"/>
              </a:spcBef>
              <a:buClr>
                <a:schemeClr val="accent1">
                  <a:lumMod val="75000"/>
                </a:schemeClr>
              </a:buClr>
              <a:buSzPct val="100000"/>
              <a:buFont typeface="Arial" pitchFamily="34" charset="0"/>
              <a:buChar char="▪"/>
              <a:defRPr sz="1200" kern="1200">
                <a:solidFill>
                  <a:schemeClr val="tx1"/>
                </a:solidFill>
                <a:latin typeface="+mn-ea"/>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a:lstStyle>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尖下巴</a:t>
            </a:r>
            <a:r>
              <a:rPr lang="en-US" altLang="zh-TW"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smtClean="0">
                <a:latin typeface="標楷體" pitchFamily="65" charset="-120"/>
                <a:ea typeface="標楷體" pitchFamily="65" charset="-120"/>
              </a:rPr>
              <a:t>臉頰</a:t>
            </a:r>
            <a:r>
              <a:rPr lang="zh-TW" altLang="en-US" sz="2000" dirty="0">
                <a:latin typeface="標楷體" pitchFamily="65" charset="-120"/>
                <a:ea typeface="標楷體" pitchFamily="65" charset="-120"/>
              </a:rPr>
              <a:t>面積</a:t>
            </a:r>
            <a:endParaRPr lang="en-US" altLang="zh-TW" sz="2000" dirty="0" smtClean="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圓下巴</a:t>
            </a:r>
            <a:r>
              <a:rPr lang="en-US" altLang="zh-TW"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臉頰面積</a:t>
            </a:r>
            <a:endParaRPr lang="en-US" altLang="zh-TW" sz="2000" dirty="0">
              <a:latin typeface="標楷體" pitchFamily="65" charset="-120"/>
              <a:ea typeface="標楷體" pitchFamily="65" charset="-120"/>
            </a:endParaRPr>
          </a:p>
          <a:p>
            <a:pPr>
              <a:buClr>
                <a:schemeClr val="accent1"/>
              </a:buClr>
              <a:buSzPct val="50000"/>
              <a:buFont typeface="Wingdings" pitchFamily="2" charset="2"/>
              <a:buChar char="n"/>
            </a:pPr>
            <a:r>
              <a:rPr lang="zh-TW" altLang="en-US" dirty="0" smtClean="0">
                <a:latin typeface="標楷體" pitchFamily="65" charset="-120"/>
                <a:ea typeface="標楷體" pitchFamily="65" charset="-120"/>
              </a:rPr>
              <a:t>方下巴</a:t>
            </a:r>
            <a:r>
              <a:rPr lang="en-US" altLang="zh-TW" dirty="0" smtClean="0">
                <a:latin typeface="標楷體" pitchFamily="65" charset="-120"/>
                <a:ea typeface="標楷體" pitchFamily="65" charset="-120"/>
              </a:rPr>
              <a:t>:</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r>
              <a:rPr lang="zh-TW" altLang="en-US" sz="2000" dirty="0">
                <a:latin typeface="標楷體" pitchFamily="65" charset="-120"/>
                <a:ea typeface="標楷體" pitchFamily="65" charset="-120"/>
              </a:rPr>
              <a:t>臉頰面積</a:t>
            </a:r>
            <a:endParaRPr lang="en-US" altLang="zh-TW" sz="2000" dirty="0">
              <a:latin typeface="標楷體" pitchFamily="65" charset="-120"/>
              <a:ea typeface="標楷體" pitchFamily="65" charset="-120"/>
            </a:endParaRPr>
          </a:p>
          <a:p>
            <a:pPr lvl="1">
              <a:buClr>
                <a:schemeClr val="accent1"/>
              </a:buClr>
              <a:buSzPct val="50000"/>
              <a:buFont typeface="Wingdings" pitchFamily="2" charset="2"/>
              <a:buChar char="n"/>
            </a:pPr>
            <a:endParaRPr lang="en-US" altLang="zh-TW" sz="2000" dirty="0">
              <a:latin typeface="標楷體" pitchFamily="65" charset="-120"/>
              <a:ea typeface="標楷體" pitchFamily="65" charset="-120"/>
            </a:endParaRPr>
          </a:p>
        </p:txBody>
      </p:sp>
    </p:spTree>
    <p:extLst>
      <p:ext uri="{BB962C8B-B14F-4D97-AF65-F5344CB8AC3E}">
        <p14:creationId xmlns:p14="http://schemas.microsoft.com/office/powerpoint/2010/main" val="6697186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72118"/>
            <a:ext cx="3476092"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rgbClr val="FFC000"/>
                </a:solidFill>
                <a:latin typeface="標楷體" pitchFamily="65" charset="-120"/>
                <a:ea typeface="標楷體" pitchFamily="65" charset="-120"/>
              </a:rPr>
              <a:t>耳朵上緣點跟下緣點之距離比臉長</a:t>
            </a:r>
            <a:r>
              <a:rPr lang="zh-TW" altLang="en-US" dirty="0">
                <a:latin typeface="標楷體" pitchFamily="65" charset="-120"/>
                <a:ea typeface="標楷體" pitchFamily="65" charset="-120"/>
              </a:rPr>
              <a:t>：判斷耳朵長度之特徵</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耳朵頂點大於眉毛高度：判斷耳朵是否高於眼</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耳朵頂點小於眼睛高度：判斷耳朵是否低於耳</a:t>
            </a:r>
            <a:endParaRPr lang="en-US" altLang="zh-TW" dirty="0">
              <a:solidFill>
                <a:schemeClr val="bg1">
                  <a:lumMod val="50000"/>
                </a:schemeClr>
              </a:solidFill>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65</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耳朵</a:t>
            </a:r>
            <a:r>
              <a:rPr kumimoji="1" lang="zh-TW" altLang="en-US" dirty="0" smtClean="0"/>
              <a:t>特徵</a:t>
            </a:r>
            <a:endParaRPr kumimoji="1" lang="zh-TW" altLang="en-US" dirty="0"/>
          </a:p>
        </p:txBody>
      </p:sp>
      <p:cxnSp>
        <p:nvCxnSpPr>
          <p:cNvPr id="12" name="直線單箭頭接點 11"/>
          <p:cNvCxnSpPr/>
          <p:nvPr/>
        </p:nvCxnSpPr>
        <p:spPr>
          <a:xfrm>
            <a:off x="1180712" y="3465408"/>
            <a:ext cx="216288" cy="1011342"/>
          </a:xfrm>
          <a:prstGeom prst="straightConnector1">
            <a:avLst/>
          </a:prstGeom>
          <a:ln w="22225">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4191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72118"/>
            <a:ext cx="3476092"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chemeClr val="bg1">
                    <a:lumMod val="50000"/>
                  </a:schemeClr>
                </a:solidFill>
                <a:latin typeface="標楷體" pitchFamily="65" charset="-120"/>
                <a:ea typeface="標楷體" pitchFamily="65" charset="-120"/>
              </a:rPr>
              <a:t>耳朵上緣點跟下緣點之距離比臉長：判斷耳朵長度之特徵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F0"/>
                </a:solidFill>
                <a:latin typeface="標楷體" pitchFamily="65" charset="-120"/>
                <a:ea typeface="標楷體" pitchFamily="65" charset="-120"/>
              </a:rPr>
              <a:t>耳朵頂點大於眉毛高度</a:t>
            </a:r>
            <a:r>
              <a:rPr lang="zh-TW" altLang="en-US" dirty="0">
                <a:latin typeface="標楷體" pitchFamily="65" charset="-120"/>
                <a:ea typeface="標楷體" pitchFamily="65" charset="-120"/>
              </a:rPr>
              <a:t>：判斷耳朵是否高於眼</a:t>
            </a:r>
            <a:endParaRPr lang="en-US" altLang="zh-TW" dirty="0">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耳朵頂點小於眼睛高度：判斷耳朵是否低於耳</a:t>
            </a:r>
            <a:endParaRPr lang="en-US" altLang="zh-TW" dirty="0">
              <a:solidFill>
                <a:schemeClr val="bg1">
                  <a:lumMod val="50000"/>
                </a:schemeClr>
              </a:solidFill>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66</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耳朵</a:t>
            </a:r>
            <a:r>
              <a:rPr kumimoji="1" lang="zh-TW" altLang="en-US" dirty="0" smtClean="0"/>
              <a:t>特徵</a:t>
            </a:r>
            <a:endParaRPr kumimoji="1" lang="zh-TW" altLang="en-US" dirty="0"/>
          </a:p>
        </p:txBody>
      </p:sp>
      <p:cxnSp>
        <p:nvCxnSpPr>
          <p:cNvPr id="7" name="直線單箭頭接點 6"/>
          <p:cNvCxnSpPr/>
          <p:nvPr/>
        </p:nvCxnSpPr>
        <p:spPr>
          <a:xfrm>
            <a:off x="1170993" y="3072780"/>
            <a:ext cx="0" cy="432048"/>
          </a:xfrm>
          <a:prstGeom prst="straightConnector1">
            <a:avLst/>
          </a:prstGeom>
          <a:ln w="22225">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9887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72118"/>
            <a:ext cx="3476092"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716016" y="1700808"/>
            <a:ext cx="4217672" cy="4800600"/>
          </a:xfrm>
        </p:spPr>
        <p:txBody>
          <a:bodyPr>
            <a:normAutofit/>
          </a:bodyPr>
          <a:lstStyle/>
          <a:p>
            <a:r>
              <a:rPr lang="zh-TW" altLang="en-US" dirty="0">
                <a:solidFill>
                  <a:schemeClr val="bg1">
                    <a:lumMod val="50000"/>
                  </a:schemeClr>
                </a:solidFill>
                <a:latin typeface="標楷體" pitchFamily="65" charset="-120"/>
                <a:ea typeface="標楷體" pitchFamily="65" charset="-120"/>
              </a:rPr>
              <a:t>耳朵上緣點跟下緣點之距離比臉長：判斷耳朵長度之特徵</a:t>
            </a:r>
            <a:endParaRPr lang="en-US" altLang="zh-TW" dirty="0">
              <a:solidFill>
                <a:schemeClr val="bg1">
                  <a:lumMod val="50000"/>
                </a:schemeClr>
              </a:solidFill>
              <a:latin typeface="標楷體" pitchFamily="65" charset="-120"/>
              <a:ea typeface="標楷體" pitchFamily="65" charset="-120"/>
            </a:endParaRPr>
          </a:p>
          <a:p>
            <a:r>
              <a:rPr lang="zh-TW" altLang="en-US" dirty="0">
                <a:solidFill>
                  <a:schemeClr val="bg1">
                    <a:lumMod val="50000"/>
                  </a:schemeClr>
                </a:solidFill>
                <a:latin typeface="標楷體" pitchFamily="65" charset="-120"/>
                <a:ea typeface="標楷體" pitchFamily="65" charset="-120"/>
              </a:rPr>
              <a:t>耳朵頂點大於眉毛高度：判斷耳朵是否高於眼</a:t>
            </a:r>
            <a:endParaRPr lang="en-US" altLang="zh-TW" dirty="0">
              <a:solidFill>
                <a:schemeClr val="bg1">
                  <a:lumMod val="50000"/>
                </a:schemeClr>
              </a:solidFill>
              <a:latin typeface="標楷體" pitchFamily="65" charset="-120"/>
              <a:ea typeface="標楷體" pitchFamily="65" charset="-120"/>
            </a:endParaRPr>
          </a:p>
          <a:p>
            <a:r>
              <a:rPr lang="zh-TW" altLang="en-US" dirty="0">
                <a:solidFill>
                  <a:srgbClr val="00B050"/>
                </a:solidFill>
                <a:latin typeface="標楷體" pitchFamily="65" charset="-120"/>
                <a:ea typeface="標楷體" pitchFamily="65" charset="-120"/>
              </a:rPr>
              <a:t>耳朵頂點小於眼睛高度</a:t>
            </a:r>
            <a:r>
              <a:rPr lang="zh-TW" altLang="en-US" dirty="0">
                <a:latin typeface="標楷體" pitchFamily="65" charset="-120"/>
                <a:ea typeface="標楷體" pitchFamily="65" charset="-120"/>
              </a:rPr>
              <a:t>：判斷耳朵是否低於耳</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163403B3-5670-4418-807E-B5766F3765EB}" type="slidenum">
              <a:rPr lang="zh-TW" altLang="en-US" smtClean="0">
                <a:latin typeface="標楷體" pitchFamily="65" charset="-120"/>
                <a:ea typeface="標楷體" pitchFamily="65" charset="-120"/>
              </a:rPr>
              <a:t>67</a:t>
            </a:fld>
            <a:endParaRPr lang="zh-TW" altLang="en-US">
              <a:latin typeface="標楷體" pitchFamily="65" charset="-120"/>
              <a:ea typeface="標楷體" pitchFamily="65" charset="-120"/>
            </a:endParaRPr>
          </a:p>
        </p:txBody>
      </p:sp>
      <p:sp>
        <p:nvSpPr>
          <p:cNvPr id="9" name="標題 1">
            <a:extLst>
              <a:ext uri="{FF2B5EF4-FFF2-40B4-BE49-F238E27FC236}">
                <a16:creationId xmlns="" xmlns:a16="http://schemas.microsoft.com/office/drawing/2014/main" id="{60A0CA2A-CDD1-B74C-AE29-0F147B6C20E9}"/>
              </a:ext>
            </a:extLst>
          </p:cNvPr>
          <p:cNvSpPr txBox="1">
            <a:spLocks/>
          </p:cNvSpPr>
          <p:nvPr/>
        </p:nvSpPr>
        <p:spPr>
          <a:xfrm>
            <a:off x="971550" y="219190"/>
            <a:ext cx="7200900" cy="56294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chemeClr val="accent1">
                    <a:lumMod val="75000"/>
                  </a:schemeClr>
                </a:solidFill>
                <a:latin typeface="+mj-ea"/>
                <a:ea typeface="+mj-ea"/>
                <a:cs typeface="+mj-cs"/>
              </a:defRPr>
            </a:lvl1pPr>
          </a:lstStyle>
          <a:p>
            <a:r>
              <a:rPr kumimoji="1" lang="zh-TW" altLang="en-US" dirty="0"/>
              <a:t>耳朵</a:t>
            </a:r>
            <a:r>
              <a:rPr kumimoji="1" lang="zh-TW" altLang="en-US" dirty="0" smtClean="0"/>
              <a:t>特徵</a:t>
            </a:r>
            <a:endParaRPr kumimoji="1" lang="zh-TW" altLang="en-US" dirty="0"/>
          </a:p>
        </p:txBody>
      </p:sp>
      <p:cxnSp>
        <p:nvCxnSpPr>
          <p:cNvPr id="8" name="直線單箭頭接點 7"/>
          <p:cNvCxnSpPr/>
          <p:nvPr/>
        </p:nvCxnSpPr>
        <p:spPr>
          <a:xfrm>
            <a:off x="1206112" y="3329355"/>
            <a:ext cx="0" cy="216024"/>
          </a:xfrm>
          <a:prstGeom prst="straightConnector1">
            <a:avLst/>
          </a:prstGeom>
          <a:ln w="22225">
            <a:solidFill>
              <a:srgbClr val="00B05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2859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508BFFD-AE66-0544-9B57-EC1B8224FD68}"/>
              </a:ext>
            </a:extLst>
          </p:cNvPr>
          <p:cNvSpPr>
            <a:spLocks noGrp="1"/>
          </p:cNvSpPr>
          <p:nvPr>
            <p:ph type="title"/>
          </p:nvPr>
        </p:nvSpPr>
        <p:spPr/>
        <p:txBody>
          <a:bodyPr>
            <a:normAutofit/>
          </a:bodyPr>
          <a:lstStyle/>
          <a:p>
            <a:r>
              <a:rPr kumimoji="1" lang="zh-TW" altLang="en-US" sz="4400" dirty="0"/>
              <a:t>大綱</a:t>
            </a:r>
          </a:p>
        </p:txBody>
      </p:sp>
      <p:sp>
        <p:nvSpPr>
          <p:cNvPr id="3" name="內容版面配置區 2">
            <a:extLst>
              <a:ext uri="{FF2B5EF4-FFF2-40B4-BE49-F238E27FC236}">
                <a16:creationId xmlns="" xmlns:a16="http://schemas.microsoft.com/office/drawing/2014/main" id="{E0DE8E93-D611-3E43-BF23-6B1048A633D3}"/>
              </a:ext>
            </a:extLst>
          </p:cNvPr>
          <p:cNvSpPr>
            <a:spLocks noGrp="1"/>
          </p:cNvSpPr>
          <p:nvPr>
            <p:ph idx="1"/>
          </p:nvPr>
        </p:nvSpPr>
        <p:spPr/>
        <p:txBody>
          <a:bodyPr/>
          <a:lstStyle/>
          <a:p>
            <a:r>
              <a:rPr kumimoji="1" lang="zh-TW" altLang="en-US" dirty="0">
                <a:solidFill>
                  <a:schemeClr val="bg2">
                    <a:lumMod val="50000"/>
                  </a:schemeClr>
                </a:solidFill>
              </a:rPr>
              <a:t>緒論</a:t>
            </a:r>
            <a:endParaRPr kumimoji="1" lang="en-US" altLang="zh-TW" dirty="0">
              <a:solidFill>
                <a:schemeClr val="bg2">
                  <a:lumMod val="50000"/>
                </a:schemeClr>
              </a:solidFill>
            </a:endParaRPr>
          </a:p>
          <a:p>
            <a:r>
              <a:rPr kumimoji="1" lang="zh-TW" altLang="en-US" dirty="0">
                <a:solidFill>
                  <a:schemeClr val="bg2">
                    <a:lumMod val="50000"/>
                  </a:schemeClr>
                </a:solidFill>
              </a:rPr>
              <a:t>研究方法與流程</a:t>
            </a:r>
            <a:endParaRPr kumimoji="1" lang="en-US" altLang="zh-TW" dirty="0">
              <a:solidFill>
                <a:schemeClr val="bg2">
                  <a:lumMod val="50000"/>
                </a:schemeClr>
              </a:solidFill>
            </a:endParaRPr>
          </a:p>
          <a:p>
            <a:r>
              <a:rPr kumimoji="1" lang="zh-TW" altLang="en-US" dirty="0">
                <a:solidFill>
                  <a:schemeClr val="bg1">
                    <a:lumMod val="50000"/>
                  </a:schemeClr>
                </a:solidFill>
              </a:rPr>
              <a:t>各項特徵及</a:t>
            </a:r>
            <a:r>
              <a:rPr kumimoji="1" lang="zh-TW" altLang="en-US" dirty="0" smtClean="0">
                <a:solidFill>
                  <a:schemeClr val="bg1">
                    <a:lumMod val="50000"/>
                  </a:schemeClr>
                </a:solidFill>
              </a:rPr>
              <a:t>分類</a:t>
            </a:r>
            <a:endParaRPr kumimoji="1" lang="en-US" altLang="zh-TW" dirty="0" smtClean="0">
              <a:solidFill>
                <a:schemeClr val="bg1">
                  <a:lumMod val="50000"/>
                </a:schemeClr>
              </a:solidFill>
            </a:endParaRPr>
          </a:p>
          <a:p>
            <a:r>
              <a:rPr kumimoji="1" lang="zh-TW" altLang="en-US" dirty="0" smtClean="0">
                <a:solidFill>
                  <a:schemeClr val="accent1"/>
                </a:solidFill>
              </a:rPr>
              <a:t>程式展示</a:t>
            </a:r>
            <a:endParaRPr kumimoji="1" lang="en-US" altLang="zh-TW" dirty="0">
              <a:solidFill>
                <a:schemeClr val="accent1"/>
              </a:solidFill>
            </a:endParaRPr>
          </a:p>
          <a:p>
            <a:r>
              <a:rPr kumimoji="1" lang="zh-TW" altLang="en-US" dirty="0" smtClean="0"/>
              <a:t>未來</a:t>
            </a:r>
            <a:r>
              <a:rPr kumimoji="1" lang="zh-TW" altLang="en-US" dirty="0"/>
              <a:t>展望</a:t>
            </a:r>
          </a:p>
        </p:txBody>
      </p:sp>
      <p:sp>
        <p:nvSpPr>
          <p:cNvPr id="4" name="投影片編號版面配置區 3">
            <a:extLst>
              <a:ext uri="{FF2B5EF4-FFF2-40B4-BE49-F238E27FC236}">
                <a16:creationId xmlns="" xmlns:a16="http://schemas.microsoft.com/office/drawing/2014/main" id="{A09D88E0-77BD-BA40-9AD7-A955F07E1DDB}"/>
              </a:ext>
            </a:extLst>
          </p:cNvPr>
          <p:cNvSpPr>
            <a:spLocks noGrp="1"/>
          </p:cNvSpPr>
          <p:nvPr>
            <p:ph type="sldNum" sz="quarter" idx="12"/>
          </p:nvPr>
        </p:nvSpPr>
        <p:spPr/>
        <p:txBody>
          <a:bodyPr/>
          <a:lstStyle/>
          <a:p>
            <a:fld id="{0C932019-1518-D642-98C9-E4D235928CB4}" type="slidenum">
              <a:rPr kumimoji="1" lang="zh-TW" altLang="en-US" smtClean="0"/>
              <a:t>68</a:t>
            </a:fld>
            <a:endParaRPr kumimoji="1" lang="zh-TW" altLang="en-US"/>
          </a:p>
        </p:txBody>
      </p:sp>
    </p:spTree>
    <p:extLst>
      <p:ext uri="{BB962C8B-B14F-4D97-AF65-F5344CB8AC3E}">
        <p14:creationId xmlns:p14="http://schemas.microsoft.com/office/powerpoint/2010/main" val="1956120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114029F-F03C-7C4C-9D1F-F936DC574C88}"/>
              </a:ext>
            </a:extLst>
          </p:cNvPr>
          <p:cNvSpPr>
            <a:spLocks noGrp="1"/>
          </p:cNvSpPr>
          <p:nvPr>
            <p:ph type="title"/>
          </p:nvPr>
        </p:nvSpPr>
        <p:spPr>
          <a:xfrm>
            <a:off x="971549" y="503854"/>
            <a:ext cx="8738508" cy="1142385"/>
          </a:xfrm>
        </p:spPr>
        <p:txBody>
          <a:bodyPr/>
          <a:lstStyle/>
          <a:p>
            <a:r>
              <a:rPr kumimoji="1" lang="zh-TW" altLang="en-US" dirty="0" smtClean="0"/>
              <a:t>緒論</a:t>
            </a:r>
            <a:r>
              <a:rPr kumimoji="1" lang="en-US" altLang="zh-TW" dirty="0" smtClean="0"/>
              <a:t>—</a:t>
            </a:r>
            <a:r>
              <a:rPr kumimoji="1" lang="zh-TW" altLang="en-US" sz="2800" dirty="0" smtClean="0"/>
              <a:t>平均假設</a:t>
            </a:r>
            <a:r>
              <a:rPr kumimoji="1" lang="en-US" altLang="zh-TW" sz="2800" dirty="0" smtClean="0"/>
              <a:t>[Judith </a:t>
            </a:r>
            <a:r>
              <a:rPr kumimoji="1" lang="en-US" altLang="zh-TW" sz="2800" dirty="0" err="1" smtClean="0"/>
              <a:t>Langlois</a:t>
            </a:r>
            <a:r>
              <a:rPr kumimoji="1" lang="en-US" altLang="zh-TW" sz="2800" dirty="0" smtClean="0"/>
              <a:t> ,Lori </a:t>
            </a:r>
            <a:r>
              <a:rPr kumimoji="1" lang="en-US" altLang="zh-TW" sz="2800" dirty="0" err="1" smtClean="0"/>
              <a:t>Roggman</a:t>
            </a:r>
            <a:r>
              <a:rPr kumimoji="1" lang="en-US" altLang="zh-TW" sz="2800" dirty="0" smtClean="0"/>
              <a:t>]</a:t>
            </a:r>
            <a:endParaRPr kumimoji="1" lang="zh-TW" altLang="en-US" sz="2800" dirty="0"/>
          </a:p>
        </p:txBody>
      </p:sp>
      <p:sp>
        <p:nvSpPr>
          <p:cNvPr id="3" name="內容版面配置區 2">
            <a:extLst>
              <a:ext uri="{FF2B5EF4-FFF2-40B4-BE49-F238E27FC236}">
                <a16:creationId xmlns="" xmlns:a16="http://schemas.microsoft.com/office/drawing/2014/main" id="{12CD5B5A-3553-F041-A7C0-313E32B45E2D}"/>
              </a:ext>
            </a:extLst>
          </p:cNvPr>
          <p:cNvSpPr>
            <a:spLocks noGrp="1"/>
          </p:cNvSpPr>
          <p:nvPr>
            <p:ph idx="1"/>
          </p:nvPr>
        </p:nvSpPr>
        <p:spPr>
          <a:xfrm>
            <a:off x="971550" y="1746970"/>
            <a:ext cx="7200900" cy="4449778"/>
          </a:xfrm>
        </p:spPr>
        <p:txBody>
          <a:bodyPr/>
          <a:lstStyle/>
          <a:p>
            <a:r>
              <a:rPr kumimoji="1" lang="zh-TW" altLang="en-US" dirty="0"/>
              <a:t>複數臉部照片合成一個平均面孔，比個別面孔更有吸引力</a:t>
            </a:r>
          </a:p>
        </p:txBody>
      </p:sp>
      <p:sp>
        <p:nvSpPr>
          <p:cNvPr id="4" name="投影片編號版面配置區 3">
            <a:extLst>
              <a:ext uri="{FF2B5EF4-FFF2-40B4-BE49-F238E27FC236}">
                <a16:creationId xmlns="" xmlns:a16="http://schemas.microsoft.com/office/drawing/2014/main" id="{D70EC84C-40D5-8E4C-B987-F6FFBE41DEA6}"/>
              </a:ext>
            </a:extLst>
          </p:cNvPr>
          <p:cNvSpPr>
            <a:spLocks noGrp="1"/>
          </p:cNvSpPr>
          <p:nvPr>
            <p:ph type="sldNum" sz="quarter" idx="12"/>
          </p:nvPr>
        </p:nvSpPr>
        <p:spPr/>
        <p:txBody>
          <a:bodyPr/>
          <a:lstStyle/>
          <a:p>
            <a:fld id="{0C932019-1518-D642-98C9-E4D235928CB4}" type="slidenum">
              <a:rPr kumimoji="1" lang="zh-TW" altLang="en-US" smtClean="0"/>
              <a:t>6</a:t>
            </a:fld>
            <a:endParaRPr kumimoji="1" lang="zh-TW" altLang="en-US" dirty="0"/>
          </a:p>
        </p:txBody>
      </p:sp>
      <p:pic>
        <p:nvPicPr>
          <p:cNvPr id="6" name="Picture 2" descr="「Averageness Hypothesis face」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745" y="2801001"/>
            <a:ext cx="478949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63890" y="6384040"/>
            <a:ext cx="8313576" cy="261610"/>
          </a:xfrm>
          <a:prstGeom prst="rect">
            <a:avLst/>
          </a:prstGeom>
        </p:spPr>
        <p:txBody>
          <a:bodyPr wrap="square">
            <a:spAutoFit/>
          </a:bodyPr>
          <a:lstStyle/>
          <a:p>
            <a:r>
              <a:rPr lang="en-US" altLang="zh-TW" sz="1100" dirty="0"/>
              <a:t>Judith H. </a:t>
            </a:r>
            <a:r>
              <a:rPr lang="en-US" altLang="zh-TW" sz="1100" dirty="0" err="1"/>
              <a:t>Langlois</a:t>
            </a:r>
            <a:r>
              <a:rPr lang="en-US" altLang="zh-TW" sz="1100" dirty="0"/>
              <a:t>, Lori A. </a:t>
            </a:r>
            <a:r>
              <a:rPr lang="en-US" altLang="zh-TW" sz="1100" dirty="0" err="1"/>
              <a:t>Roggman</a:t>
            </a:r>
            <a:r>
              <a:rPr lang="en-US" altLang="zh-TW" sz="1100" dirty="0"/>
              <a:t>(1990).Attractive Faces Are Only Average.</a:t>
            </a:r>
            <a:endParaRPr lang="zh-TW" altLang="en-US" sz="1100" dirty="0"/>
          </a:p>
        </p:txBody>
      </p:sp>
    </p:spTree>
    <p:extLst>
      <p:ext uri="{BB962C8B-B14F-4D97-AF65-F5344CB8AC3E}">
        <p14:creationId xmlns:p14="http://schemas.microsoft.com/office/powerpoint/2010/main" val="33459341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程式</a:t>
            </a:r>
            <a:r>
              <a:rPr kumimoji="1" lang="zh-CN" altLang="en-US" dirty="0"/>
              <a:t>展示</a:t>
            </a:r>
            <a:endParaRPr lang="zh-TW" altLang="en-US" dirty="0"/>
          </a:p>
        </p:txBody>
      </p:sp>
      <p:sp>
        <p:nvSpPr>
          <p:cNvPr id="4" name="投影片編號版面配置區 3"/>
          <p:cNvSpPr>
            <a:spLocks noGrp="1"/>
          </p:cNvSpPr>
          <p:nvPr>
            <p:ph type="sldNum" sz="quarter" idx="12"/>
          </p:nvPr>
        </p:nvSpPr>
        <p:spPr/>
        <p:txBody>
          <a:bodyPr/>
          <a:lstStyle/>
          <a:p>
            <a:fld id="{0C932019-1518-D642-98C9-E4D235928CB4}" type="slidenum">
              <a:rPr kumimoji="1" lang="zh-TW" altLang="en-US" smtClean="0"/>
              <a:t>69</a:t>
            </a:fld>
            <a:endParaRPr kumimoji="1" lang="zh-TW" altLang="en-US"/>
          </a:p>
        </p:txBody>
      </p:sp>
      <p:pic>
        <p:nvPicPr>
          <p:cNvPr id="1026" name="Picture 2" descr="D:\下載下載下載\Line圖包\106972549_739223836888142_685838876609164636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61" y="1912775"/>
            <a:ext cx="2014246" cy="43641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下載下載下載\Line圖包\107505177_3180367838683692_3339876105416642755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263" y="1912774"/>
            <a:ext cx="2014245" cy="4364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下載下載下載\Line圖包\106496554_720697315381498_5320054662225774998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267" y="1912775"/>
            <a:ext cx="2014245" cy="436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5249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508BFFD-AE66-0544-9B57-EC1B8224FD68}"/>
              </a:ext>
            </a:extLst>
          </p:cNvPr>
          <p:cNvSpPr>
            <a:spLocks noGrp="1"/>
          </p:cNvSpPr>
          <p:nvPr>
            <p:ph type="title"/>
          </p:nvPr>
        </p:nvSpPr>
        <p:spPr/>
        <p:txBody>
          <a:bodyPr>
            <a:normAutofit/>
          </a:bodyPr>
          <a:lstStyle/>
          <a:p>
            <a:r>
              <a:rPr kumimoji="1" lang="zh-TW" altLang="en-US" sz="4400" dirty="0"/>
              <a:t>大綱</a:t>
            </a:r>
          </a:p>
        </p:txBody>
      </p:sp>
      <p:sp>
        <p:nvSpPr>
          <p:cNvPr id="3" name="內容版面配置區 2">
            <a:extLst>
              <a:ext uri="{FF2B5EF4-FFF2-40B4-BE49-F238E27FC236}">
                <a16:creationId xmlns="" xmlns:a16="http://schemas.microsoft.com/office/drawing/2014/main" id="{E0DE8E93-D611-3E43-BF23-6B1048A633D3}"/>
              </a:ext>
            </a:extLst>
          </p:cNvPr>
          <p:cNvSpPr>
            <a:spLocks noGrp="1"/>
          </p:cNvSpPr>
          <p:nvPr>
            <p:ph idx="1"/>
          </p:nvPr>
        </p:nvSpPr>
        <p:spPr/>
        <p:txBody>
          <a:bodyPr/>
          <a:lstStyle/>
          <a:p>
            <a:r>
              <a:rPr kumimoji="1" lang="zh-TW" altLang="en-US" dirty="0">
                <a:solidFill>
                  <a:schemeClr val="bg2">
                    <a:lumMod val="50000"/>
                  </a:schemeClr>
                </a:solidFill>
              </a:rPr>
              <a:t>緒論</a:t>
            </a:r>
            <a:endParaRPr kumimoji="1" lang="en-US" altLang="zh-TW" dirty="0">
              <a:solidFill>
                <a:schemeClr val="bg2">
                  <a:lumMod val="50000"/>
                </a:schemeClr>
              </a:solidFill>
            </a:endParaRPr>
          </a:p>
          <a:p>
            <a:r>
              <a:rPr kumimoji="1" lang="zh-TW" altLang="en-US" dirty="0">
                <a:solidFill>
                  <a:schemeClr val="bg2">
                    <a:lumMod val="50000"/>
                  </a:schemeClr>
                </a:solidFill>
              </a:rPr>
              <a:t>研究方法與流程</a:t>
            </a:r>
            <a:endParaRPr kumimoji="1" lang="en-US" altLang="zh-TW" dirty="0">
              <a:solidFill>
                <a:schemeClr val="bg2">
                  <a:lumMod val="50000"/>
                </a:schemeClr>
              </a:solidFill>
            </a:endParaRPr>
          </a:p>
          <a:p>
            <a:r>
              <a:rPr kumimoji="1" lang="zh-TW" altLang="en-US" dirty="0">
                <a:solidFill>
                  <a:schemeClr val="bg1">
                    <a:lumMod val="50000"/>
                  </a:schemeClr>
                </a:solidFill>
              </a:rPr>
              <a:t>各項特徵及</a:t>
            </a:r>
            <a:r>
              <a:rPr kumimoji="1" lang="zh-TW" altLang="en-US" dirty="0" smtClean="0">
                <a:solidFill>
                  <a:schemeClr val="bg1">
                    <a:lumMod val="50000"/>
                  </a:schemeClr>
                </a:solidFill>
              </a:rPr>
              <a:t>分類</a:t>
            </a:r>
            <a:endParaRPr kumimoji="1" lang="en-US" altLang="zh-TW" dirty="0" smtClean="0">
              <a:solidFill>
                <a:schemeClr val="bg1">
                  <a:lumMod val="50000"/>
                </a:schemeClr>
              </a:solidFill>
            </a:endParaRPr>
          </a:p>
          <a:p>
            <a:r>
              <a:rPr kumimoji="1" lang="zh-TW" altLang="en-US" dirty="0">
                <a:solidFill>
                  <a:schemeClr val="bg1">
                    <a:lumMod val="50000"/>
                  </a:schemeClr>
                </a:solidFill>
              </a:rPr>
              <a:t>程式</a:t>
            </a:r>
            <a:r>
              <a:rPr kumimoji="1" lang="zh-TW" altLang="en-US" dirty="0" smtClean="0">
                <a:solidFill>
                  <a:schemeClr val="bg1">
                    <a:lumMod val="50000"/>
                  </a:schemeClr>
                </a:solidFill>
              </a:rPr>
              <a:t>展示</a:t>
            </a:r>
            <a:endParaRPr kumimoji="1" lang="en-US" altLang="zh-TW" dirty="0">
              <a:solidFill>
                <a:schemeClr val="bg1">
                  <a:lumMod val="50000"/>
                </a:schemeClr>
              </a:solidFill>
            </a:endParaRPr>
          </a:p>
          <a:p>
            <a:r>
              <a:rPr kumimoji="1" lang="zh-TW" altLang="en-US" dirty="0" smtClean="0">
                <a:solidFill>
                  <a:schemeClr val="accent1"/>
                </a:solidFill>
              </a:rPr>
              <a:t>未來</a:t>
            </a:r>
            <a:r>
              <a:rPr kumimoji="1" lang="zh-TW" altLang="en-US" dirty="0">
                <a:solidFill>
                  <a:schemeClr val="accent1"/>
                </a:solidFill>
              </a:rPr>
              <a:t>展望</a:t>
            </a:r>
          </a:p>
        </p:txBody>
      </p:sp>
      <p:sp>
        <p:nvSpPr>
          <p:cNvPr id="4" name="投影片編號版面配置區 3">
            <a:extLst>
              <a:ext uri="{FF2B5EF4-FFF2-40B4-BE49-F238E27FC236}">
                <a16:creationId xmlns="" xmlns:a16="http://schemas.microsoft.com/office/drawing/2014/main" id="{A09D88E0-77BD-BA40-9AD7-A955F07E1DDB}"/>
              </a:ext>
            </a:extLst>
          </p:cNvPr>
          <p:cNvSpPr>
            <a:spLocks noGrp="1"/>
          </p:cNvSpPr>
          <p:nvPr>
            <p:ph type="sldNum" sz="quarter" idx="12"/>
          </p:nvPr>
        </p:nvSpPr>
        <p:spPr/>
        <p:txBody>
          <a:bodyPr/>
          <a:lstStyle/>
          <a:p>
            <a:fld id="{0C932019-1518-D642-98C9-E4D235928CB4}" type="slidenum">
              <a:rPr kumimoji="1" lang="zh-TW" altLang="en-US" smtClean="0"/>
              <a:t>70</a:t>
            </a:fld>
            <a:endParaRPr kumimoji="1" lang="zh-TW" altLang="en-US"/>
          </a:p>
        </p:txBody>
      </p:sp>
    </p:spTree>
    <p:extLst>
      <p:ext uri="{BB962C8B-B14F-4D97-AF65-F5344CB8AC3E}">
        <p14:creationId xmlns:p14="http://schemas.microsoft.com/office/powerpoint/2010/main" val="4167245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39950" y="320907"/>
            <a:ext cx="7200900" cy="1141413"/>
          </a:xfrm>
        </p:spPr>
        <p:txBody>
          <a:bodyPr rtlCol="0"/>
          <a:lstStyle/>
          <a:p>
            <a:r>
              <a:rPr lang="zh-TW" altLang="en-US" dirty="0"/>
              <a:t>未來展望</a:t>
            </a:r>
          </a:p>
        </p:txBody>
      </p:sp>
      <p:sp>
        <p:nvSpPr>
          <p:cNvPr id="14" name="文字方塊 1">
            <a:extLst>
              <a:ext uri="{FF2B5EF4-FFF2-40B4-BE49-F238E27FC236}">
                <a16:creationId xmlns="" xmlns:a16="http://schemas.microsoft.com/office/drawing/2014/main" id="{2A6950C8-5759-41B5-B2CC-45C5C040F023}"/>
              </a:ext>
            </a:extLst>
          </p:cNvPr>
          <p:cNvSpPr txBox="1"/>
          <p:nvPr/>
        </p:nvSpPr>
        <p:spPr>
          <a:xfrm>
            <a:off x="8414710" y="3330074"/>
            <a:ext cx="65" cy="16927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zh-TW" altLang="en-US" sz="1100"/>
          </a:p>
        </p:txBody>
      </p:sp>
      <p:sp>
        <p:nvSpPr>
          <p:cNvPr id="3" name="文字方塊 2">
            <a:extLst>
              <a:ext uri="{FF2B5EF4-FFF2-40B4-BE49-F238E27FC236}">
                <a16:creationId xmlns="" xmlns:a16="http://schemas.microsoft.com/office/drawing/2014/main" id="{A455E645-115E-4289-BCC0-8971EDE52FBB}"/>
              </a:ext>
            </a:extLst>
          </p:cNvPr>
          <p:cNvSpPr txBox="1"/>
          <p:nvPr/>
        </p:nvSpPr>
        <p:spPr>
          <a:xfrm>
            <a:off x="673216" y="2072082"/>
            <a:ext cx="8116349" cy="2246769"/>
          </a:xfrm>
          <a:prstGeom prst="rect">
            <a:avLst/>
          </a:prstGeom>
          <a:noFill/>
        </p:spPr>
        <p:txBody>
          <a:bodyPr wrap="square" rtlCol="0">
            <a:spAutoFit/>
          </a:bodyPr>
          <a:lstStyle/>
          <a:p>
            <a:r>
              <a:rPr lang="en-US" altLang="zh-TW" sz="2800" dirty="0">
                <a:latin typeface="標楷體" panose="03000509000000000000" pitchFamily="65" charset="-120"/>
                <a:ea typeface="標楷體" panose="03000509000000000000" pitchFamily="65" charset="-120"/>
              </a:rPr>
              <a:t>1</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提升預測特徵點的準確度</a:t>
            </a:r>
            <a:endParaRPr lang="en-US" altLang="zh-TW" sz="2800" dirty="0" smtClean="0">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en-US" altLang="zh-TW" sz="2800" dirty="0">
                <a:solidFill>
                  <a:schemeClr val="bg1">
                    <a:lumMod val="75000"/>
                  </a:schemeClr>
                </a:solidFill>
                <a:latin typeface="標楷體" panose="03000509000000000000" pitchFamily="65" charset="-120"/>
                <a:ea typeface="標楷體" panose="03000509000000000000" pitchFamily="65" charset="-120"/>
              </a:rPr>
              <a:t>2</a:t>
            </a:r>
            <a:r>
              <a:rPr lang="en-US" altLang="zh-TW" sz="2800" dirty="0" smtClean="0">
                <a:solidFill>
                  <a:schemeClr val="bg1">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bg1">
                    <a:lumMod val="75000"/>
                  </a:schemeClr>
                </a:solidFill>
                <a:latin typeface="標楷體" panose="03000509000000000000" pitchFamily="65" charset="-120"/>
                <a:ea typeface="標楷體" panose="03000509000000000000" pitchFamily="65" charset="-120"/>
              </a:rPr>
              <a:t>側臉特徵點之預測</a:t>
            </a:r>
            <a:endParaRPr lang="en-US" altLang="zh-TW" sz="2800" dirty="0">
              <a:solidFill>
                <a:schemeClr val="bg1">
                  <a:lumMod val="75000"/>
                </a:schemeClr>
              </a:solidFill>
              <a:latin typeface="標楷體" panose="03000509000000000000" pitchFamily="65" charset="-120"/>
              <a:ea typeface="標楷體" panose="03000509000000000000" pitchFamily="65" charset="-120"/>
            </a:endParaRPr>
          </a:p>
          <a:p>
            <a:endParaRPr lang="en-US" altLang="zh-TW" sz="2800" dirty="0">
              <a:solidFill>
                <a:schemeClr val="bg1">
                  <a:lumMod val="75000"/>
                </a:schemeClr>
              </a:solidFill>
              <a:latin typeface="標楷體" panose="03000509000000000000" pitchFamily="65" charset="-120"/>
              <a:ea typeface="標楷體" panose="03000509000000000000" pitchFamily="65" charset="-120"/>
            </a:endParaRPr>
          </a:p>
          <a:p>
            <a:r>
              <a:rPr lang="en-US" altLang="zh-TW" sz="2800" dirty="0">
                <a:solidFill>
                  <a:schemeClr val="bg1">
                    <a:lumMod val="75000"/>
                  </a:schemeClr>
                </a:solidFill>
                <a:latin typeface="標楷體" panose="03000509000000000000" pitchFamily="65" charset="-120"/>
                <a:ea typeface="標楷體" panose="03000509000000000000" pitchFamily="65" charset="-120"/>
              </a:rPr>
              <a:t>3</a:t>
            </a:r>
            <a:r>
              <a:rPr lang="en-US" altLang="zh-TW" sz="2800" dirty="0" smtClean="0">
                <a:solidFill>
                  <a:schemeClr val="bg1">
                    <a:lumMod val="75000"/>
                  </a:schemeClr>
                </a:solidFill>
                <a:latin typeface="標楷體" panose="03000509000000000000" pitchFamily="65" charset="-120"/>
                <a:ea typeface="標楷體" panose="03000509000000000000" pitchFamily="65" charset="-120"/>
              </a:rPr>
              <a:t>.</a:t>
            </a:r>
            <a:r>
              <a:rPr lang="zh-TW" altLang="en-US" sz="2800" dirty="0">
                <a:solidFill>
                  <a:schemeClr val="bg1">
                    <a:lumMod val="75000"/>
                  </a:schemeClr>
                </a:solidFill>
                <a:latin typeface="標楷體" panose="03000509000000000000" pitchFamily="65" charset="-120"/>
                <a:ea typeface="標楷體" panose="03000509000000000000" pitchFamily="65" charset="-120"/>
              </a:rPr>
              <a:t>與</a:t>
            </a:r>
            <a:r>
              <a:rPr lang="zh-TW" altLang="en-US" sz="2800" dirty="0" smtClean="0">
                <a:solidFill>
                  <a:schemeClr val="bg1">
                    <a:lumMod val="75000"/>
                  </a:schemeClr>
                </a:solidFill>
                <a:latin typeface="標楷體" panose="03000509000000000000" pitchFamily="65" charset="-120"/>
                <a:ea typeface="標楷體" panose="03000509000000000000" pitchFamily="65" charset="-120"/>
              </a:rPr>
              <a:t>醫美診所合作提供更完善的諮詢</a:t>
            </a:r>
            <a:endParaRPr lang="zh-TW" altLang="en-US" sz="2800" dirty="0">
              <a:solidFill>
                <a:schemeClr val="bg1">
                  <a:lumMod val="75000"/>
                </a:schemeClr>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 xmlns:a16="http://schemas.microsoft.com/office/drawing/2014/main" id="{A34FF906-5F69-4663-AB71-5F908D07D5DD}"/>
              </a:ext>
            </a:extLst>
          </p:cNvPr>
          <p:cNvSpPr>
            <a:spLocks noGrp="1"/>
          </p:cNvSpPr>
          <p:nvPr>
            <p:ph type="sldNum" sz="quarter" idx="12"/>
          </p:nvPr>
        </p:nvSpPr>
        <p:spPr>
          <a:xfrm>
            <a:off x="7998983" y="6289679"/>
            <a:ext cx="689162" cy="222436"/>
          </a:xfrm>
        </p:spPr>
        <p:txBody>
          <a:bodyPr/>
          <a:lstStyle/>
          <a:p>
            <a:pPr rtl="0"/>
            <a:fld id="{E31375A4-56A4-47D6-9801-1991572033F7}" type="slidenum">
              <a:rPr lang="en-US" altLang="zh-TW" smtClean="0"/>
              <a:pPr rtl="0"/>
              <a:t>71</a:t>
            </a:fld>
            <a:endParaRPr lang="zh-TW" altLang="en-US" dirty="0"/>
          </a:p>
        </p:txBody>
      </p:sp>
    </p:spTree>
    <p:extLst>
      <p:ext uri="{BB962C8B-B14F-4D97-AF65-F5344CB8AC3E}">
        <p14:creationId xmlns:p14="http://schemas.microsoft.com/office/powerpoint/2010/main" val="320047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39950" y="320907"/>
            <a:ext cx="7200900" cy="1141413"/>
          </a:xfrm>
        </p:spPr>
        <p:txBody>
          <a:bodyPr rtlCol="0"/>
          <a:lstStyle/>
          <a:p>
            <a:r>
              <a:rPr lang="zh-TW" altLang="en-US" dirty="0"/>
              <a:t>未來展望</a:t>
            </a:r>
          </a:p>
        </p:txBody>
      </p:sp>
      <p:sp>
        <p:nvSpPr>
          <p:cNvPr id="14" name="文字方塊 1">
            <a:extLst>
              <a:ext uri="{FF2B5EF4-FFF2-40B4-BE49-F238E27FC236}">
                <a16:creationId xmlns="" xmlns:a16="http://schemas.microsoft.com/office/drawing/2014/main" id="{2A6950C8-5759-41B5-B2CC-45C5C040F023}"/>
              </a:ext>
            </a:extLst>
          </p:cNvPr>
          <p:cNvSpPr txBox="1"/>
          <p:nvPr/>
        </p:nvSpPr>
        <p:spPr>
          <a:xfrm>
            <a:off x="8414710" y="3330074"/>
            <a:ext cx="65" cy="16927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zh-TW" altLang="en-US" sz="1100"/>
          </a:p>
        </p:txBody>
      </p:sp>
      <p:sp>
        <p:nvSpPr>
          <p:cNvPr id="3" name="文字方塊 2">
            <a:extLst>
              <a:ext uri="{FF2B5EF4-FFF2-40B4-BE49-F238E27FC236}">
                <a16:creationId xmlns="" xmlns:a16="http://schemas.microsoft.com/office/drawing/2014/main" id="{A455E645-115E-4289-BCC0-8971EDE52FBB}"/>
              </a:ext>
            </a:extLst>
          </p:cNvPr>
          <p:cNvSpPr txBox="1"/>
          <p:nvPr/>
        </p:nvSpPr>
        <p:spPr>
          <a:xfrm>
            <a:off x="673216" y="2072082"/>
            <a:ext cx="8116349" cy="2246769"/>
          </a:xfrm>
          <a:prstGeom prst="rect">
            <a:avLst/>
          </a:prstGeom>
          <a:noFill/>
        </p:spPr>
        <p:txBody>
          <a:bodyPr wrap="square" rtlCol="0">
            <a:spAutoFit/>
          </a:bodyPr>
          <a:lstStyle/>
          <a:p>
            <a:r>
              <a:rPr lang="en-US" altLang="zh-TW" sz="2800" dirty="0">
                <a:solidFill>
                  <a:schemeClr val="bg1">
                    <a:lumMod val="75000"/>
                  </a:schemeClr>
                </a:solidFill>
                <a:latin typeface="標楷體" panose="03000509000000000000" pitchFamily="65" charset="-120"/>
                <a:ea typeface="標楷體" panose="03000509000000000000" pitchFamily="65" charset="-120"/>
              </a:rPr>
              <a:t>1</a:t>
            </a:r>
            <a:r>
              <a:rPr lang="en-US" altLang="zh-TW" sz="2800" dirty="0" smtClean="0">
                <a:solidFill>
                  <a:schemeClr val="bg1">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bg1">
                    <a:lumMod val="75000"/>
                  </a:schemeClr>
                </a:solidFill>
                <a:latin typeface="標楷體" panose="03000509000000000000" pitchFamily="65" charset="-120"/>
                <a:ea typeface="標楷體" panose="03000509000000000000" pitchFamily="65" charset="-120"/>
              </a:rPr>
              <a:t>提升預測特徵點的準確度</a:t>
            </a:r>
            <a:endParaRPr lang="en-US" altLang="zh-TW" sz="2800" dirty="0" smtClean="0">
              <a:solidFill>
                <a:schemeClr val="bg1">
                  <a:lumMod val="75000"/>
                </a:schemeClr>
              </a:solidFill>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2</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側臉特徵點之預測</a:t>
            </a:r>
            <a:endParaRPr lang="en-US" altLang="zh-TW" sz="2800" dirty="0">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en-US" altLang="zh-TW" sz="2800" dirty="0">
                <a:solidFill>
                  <a:schemeClr val="bg1">
                    <a:lumMod val="75000"/>
                  </a:schemeClr>
                </a:solidFill>
                <a:latin typeface="標楷體" panose="03000509000000000000" pitchFamily="65" charset="-120"/>
                <a:ea typeface="標楷體" panose="03000509000000000000" pitchFamily="65" charset="-120"/>
              </a:rPr>
              <a:t>3</a:t>
            </a:r>
            <a:r>
              <a:rPr lang="en-US" altLang="zh-TW" sz="2800" dirty="0" smtClean="0">
                <a:solidFill>
                  <a:schemeClr val="bg1">
                    <a:lumMod val="75000"/>
                  </a:schemeClr>
                </a:solidFill>
                <a:latin typeface="標楷體" panose="03000509000000000000" pitchFamily="65" charset="-120"/>
                <a:ea typeface="標楷體" panose="03000509000000000000" pitchFamily="65" charset="-120"/>
              </a:rPr>
              <a:t>.</a:t>
            </a:r>
            <a:r>
              <a:rPr lang="zh-TW" altLang="en-US" sz="2800" dirty="0">
                <a:solidFill>
                  <a:schemeClr val="bg1">
                    <a:lumMod val="75000"/>
                  </a:schemeClr>
                </a:solidFill>
                <a:latin typeface="標楷體" panose="03000509000000000000" pitchFamily="65" charset="-120"/>
                <a:ea typeface="標楷體" panose="03000509000000000000" pitchFamily="65" charset="-120"/>
              </a:rPr>
              <a:t>與</a:t>
            </a:r>
            <a:r>
              <a:rPr lang="zh-TW" altLang="en-US" sz="2800" dirty="0" smtClean="0">
                <a:solidFill>
                  <a:schemeClr val="bg1">
                    <a:lumMod val="75000"/>
                  </a:schemeClr>
                </a:solidFill>
                <a:latin typeface="標楷體" panose="03000509000000000000" pitchFamily="65" charset="-120"/>
                <a:ea typeface="標楷體" panose="03000509000000000000" pitchFamily="65" charset="-120"/>
              </a:rPr>
              <a:t>醫美診所合作提供更完善的諮詢</a:t>
            </a:r>
            <a:endParaRPr lang="zh-TW" altLang="en-US" sz="2800" dirty="0">
              <a:solidFill>
                <a:schemeClr val="bg1">
                  <a:lumMod val="75000"/>
                </a:schemeClr>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 xmlns:a16="http://schemas.microsoft.com/office/drawing/2014/main" id="{A34FF906-5F69-4663-AB71-5F908D07D5DD}"/>
              </a:ext>
            </a:extLst>
          </p:cNvPr>
          <p:cNvSpPr>
            <a:spLocks noGrp="1"/>
          </p:cNvSpPr>
          <p:nvPr>
            <p:ph type="sldNum" sz="quarter" idx="12"/>
          </p:nvPr>
        </p:nvSpPr>
        <p:spPr>
          <a:xfrm>
            <a:off x="7998983" y="6289679"/>
            <a:ext cx="689162" cy="222436"/>
          </a:xfrm>
        </p:spPr>
        <p:txBody>
          <a:bodyPr/>
          <a:lstStyle/>
          <a:p>
            <a:pPr rtl="0"/>
            <a:fld id="{E31375A4-56A4-47D6-9801-1991572033F7}" type="slidenum">
              <a:rPr lang="en-US" altLang="zh-TW" smtClean="0"/>
              <a:pPr rtl="0"/>
              <a:t>72</a:t>
            </a:fld>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87" y="4518023"/>
            <a:ext cx="3021952" cy="193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圖片 6" descr="https://www.lnka.tw/images/article/20170719104215766.jpg"/>
          <p:cNvPicPr/>
          <p:nvPr/>
        </p:nvPicPr>
        <p:blipFill>
          <a:blip r:embed="rId4">
            <a:extLst>
              <a:ext uri="{28A0092B-C50C-407E-A947-70E740481C1C}">
                <a14:useLocalDpi xmlns:a14="http://schemas.microsoft.com/office/drawing/2010/main" val="0"/>
              </a:ext>
            </a:extLst>
          </a:blip>
          <a:srcRect/>
          <a:stretch>
            <a:fillRect/>
          </a:stretch>
        </p:blipFill>
        <p:spPr bwMode="auto">
          <a:xfrm>
            <a:off x="5015754" y="4508500"/>
            <a:ext cx="2665056" cy="1949738"/>
          </a:xfrm>
          <a:prstGeom prst="rect">
            <a:avLst/>
          </a:prstGeom>
          <a:noFill/>
          <a:ln>
            <a:noFill/>
          </a:ln>
        </p:spPr>
      </p:pic>
    </p:spTree>
    <p:extLst>
      <p:ext uri="{BB962C8B-B14F-4D97-AF65-F5344CB8AC3E}">
        <p14:creationId xmlns:p14="http://schemas.microsoft.com/office/powerpoint/2010/main" val="3076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39950" y="320907"/>
            <a:ext cx="7200900" cy="1141413"/>
          </a:xfrm>
        </p:spPr>
        <p:txBody>
          <a:bodyPr rtlCol="0"/>
          <a:lstStyle/>
          <a:p>
            <a:r>
              <a:rPr lang="zh-TW" altLang="en-US" dirty="0"/>
              <a:t>未來展望</a:t>
            </a:r>
          </a:p>
        </p:txBody>
      </p:sp>
      <p:sp>
        <p:nvSpPr>
          <p:cNvPr id="14" name="文字方塊 1">
            <a:extLst>
              <a:ext uri="{FF2B5EF4-FFF2-40B4-BE49-F238E27FC236}">
                <a16:creationId xmlns="" xmlns:a16="http://schemas.microsoft.com/office/drawing/2014/main" id="{2A6950C8-5759-41B5-B2CC-45C5C040F023}"/>
              </a:ext>
            </a:extLst>
          </p:cNvPr>
          <p:cNvSpPr txBox="1"/>
          <p:nvPr/>
        </p:nvSpPr>
        <p:spPr>
          <a:xfrm>
            <a:off x="8414710" y="3330074"/>
            <a:ext cx="65" cy="16927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zh-TW" altLang="en-US" sz="1100"/>
          </a:p>
        </p:txBody>
      </p:sp>
      <p:sp>
        <p:nvSpPr>
          <p:cNvPr id="3" name="文字方塊 2">
            <a:extLst>
              <a:ext uri="{FF2B5EF4-FFF2-40B4-BE49-F238E27FC236}">
                <a16:creationId xmlns="" xmlns:a16="http://schemas.microsoft.com/office/drawing/2014/main" id="{A455E645-115E-4289-BCC0-8971EDE52FBB}"/>
              </a:ext>
            </a:extLst>
          </p:cNvPr>
          <p:cNvSpPr txBox="1"/>
          <p:nvPr/>
        </p:nvSpPr>
        <p:spPr>
          <a:xfrm>
            <a:off x="673216" y="2072082"/>
            <a:ext cx="8116349" cy="2246769"/>
          </a:xfrm>
          <a:prstGeom prst="rect">
            <a:avLst/>
          </a:prstGeom>
          <a:noFill/>
        </p:spPr>
        <p:txBody>
          <a:bodyPr wrap="square" rtlCol="0">
            <a:spAutoFit/>
          </a:bodyPr>
          <a:lstStyle/>
          <a:p>
            <a:r>
              <a:rPr lang="en-US" altLang="zh-TW" sz="2800" dirty="0">
                <a:solidFill>
                  <a:schemeClr val="bg1">
                    <a:lumMod val="75000"/>
                  </a:schemeClr>
                </a:solidFill>
                <a:latin typeface="標楷體" panose="03000509000000000000" pitchFamily="65" charset="-120"/>
                <a:ea typeface="標楷體" panose="03000509000000000000" pitchFamily="65" charset="-120"/>
              </a:rPr>
              <a:t>1</a:t>
            </a:r>
            <a:r>
              <a:rPr lang="en-US" altLang="zh-TW" sz="2800" dirty="0" smtClean="0">
                <a:solidFill>
                  <a:schemeClr val="bg1">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bg1">
                    <a:lumMod val="75000"/>
                  </a:schemeClr>
                </a:solidFill>
                <a:latin typeface="標楷體" panose="03000509000000000000" pitchFamily="65" charset="-120"/>
                <a:ea typeface="標楷體" panose="03000509000000000000" pitchFamily="65" charset="-120"/>
              </a:rPr>
              <a:t>提升預測特徵點的準確度</a:t>
            </a:r>
            <a:endParaRPr lang="en-US" altLang="zh-TW" sz="2800" dirty="0" smtClean="0">
              <a:solidFill>
                <a:schemeClr val="bg1">
                  <a:lumMod val="75000"/>
                </a:schemeClr>
              </a:solidFill>
              <a:latin typeface="標楷體" panose="03000509000000000000" pitchFamily="65" charset="-120"/>
              <a:ea typeface="標楷體" panose="03000509000000000000" pitchFamily="65" charset="-120"/>
            </a:endParaRPr>
          </a:p>
          <a:p>
            <a:endParaRPr lang="en-US" altLang="zh-TW" sz="2800" dirty="0">
              <a:solidFill>
                <a:schemeClr val="bg1">
                  <a:lumMod val="75000"/>
                </a:schemeClr>
              </a:solidFill>
              <a:latin typeface="標楷體" panose="03000509000000000000" pitchFamily="65" charset="-120"/>
              <a:ea typeface="標楷體" panose="03000509000000000000" pitchFamily="65" charset="-120"/>
            </a:endParaRPr>
          </a:p>
          <a:p>
            <a:r>
              <a:rPr lang="en-US" altLang="zh-TW" sz="2800" dirty="0">
                <a:solidFill>
                  <a:schemeClr val="bg1">
                    <a:lumMod val="75000"/>
                  </a:schemeClr>
                </a:solidFill>
                <a:latin typeface="標楷體" panose="03000509000000000000" pitchFamily="65" charset="-120"/>
                <a:ea typeface="標楷體" panose="03000509000000000000" pitchFamily="65" charset="-120"/>
              </a:rPr>
              <a:t>2</a:t>
            </a:r>
            <a:r>
              <a:rPr lang="en-US" altLang="zh-TW" sz="2800" dirty="0" smtClean="0">
                <a:solidFill>
                  <a:schemeClr val="bg1">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bg1">
                    <a:lumMod val="75000"/>
                  </a:schemeClr>
                </a:solidFill>
                <a:latin typeface="標楷體" panose="03000509000000000000" pitchFamily="65" charset="-120"/>
                <a:ea typeface="標楷體" panose="03000509000000000000" pitchFamily="65" charset="-120"/>
              </a:rPr>
              <a:t>側臉特徵點之預測</a:t>
            </a:r>
            <a:endParaRPr lang="en-US" altLang="zh-TW" sz="2800" dirty="0">
              <a:solidFill>
                <a:schemeClr val="bg1">
                  <a:lumMod val="75000"/>
                </a:schemeClr>
              </a:solidFill>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3</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與</a:t>
            </a:r>
            <a:r>
              <a:rPr lang="zh-TW" altLang="en-US" sz="2800" dirty="0" smtClean="0">
                <a:latin typeface="標楷體" panose="03000509000000000000" pitchFamily="65" charset="-120"/>
                <a:ea typeface="標楷體" panose="03000509000000000000" pitchFamily="65" charset="-120"/>
              </a:rPr>
              <a:t>醫美診所合作提供更完善的諮詢</a:t>
            </a: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 xmlns:a16="http://schemas.microsoft.com/office/drawing/2014/main" id="{A34FF906-5F69-4663-AB71-5F908D07D5DD}"/>
              </a:ext>
            </a:extLst>
          </p:cNvPr>
          <p:cNvSpPr>
            <a:spLocks noGrp="1"/>
          </p:cNvSpPr>
          <p:nvPr>
            <p:ph type="sldNum" sz="quarter" idx="12"/>
          </p:nvPr>
        </p:nvSpPr>
        <p:spPr>
          <a:xfrm>
            <a:off x="7998983" y="6289679"/>
            <a:ext cx="689162" cy="222436"/>
          </a:xfrm>
        </p:spPr>
        <p:txBody>
          <a:bodyPr/>
          <a:lstStyle/>
          <a:p>
            <a:pPr rtl="0"/>
            <a:fld id="{E31375A4-56A4-47D6-9801-1991572033F7}" type="slidenum">
              <a:rPr lang="en-US" altLang="zh-TW" smtClean="0"/>
              <a:pPr rtl="0"/>
              <a:t>73</a:t>
            </a:fld>
            <a:endParaRPr lang="zh-TW" altLang="en-US" dirty="0"/>
          </a:p>
        </p:txBody>
      </p:sp>
    </p:spTree>
    <p:extLst>
      <p:ext uri="{BB962C8B-B14F-4D97-AF65-F5344CB8AC3E}">
        <p14:creationId xmlns:p14="http://schemas.microsoft.com/office/powerpoint/2010/main" val="14703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71D51DE-34F8-5C49-9EF2-43656651D2FF}"/>
              </a:ext>
            </a:extLst>
          </p:cNvPr>
          <p:cNvSpPr>
            <a:spLocks noGrp="1"/>
          </p:cNvSpPr>
          <p:nvPr>
            <p:ph type="ctrTitle"/>
          </p:nvPr>
        </p:nvSpPr>
        <p:spPr/>
        <p:txBody>
          <a:bodyPr/>
          <a:lstStyle/>
          <a:p>
            <a:r>
              <a:rPr kumimoji="1" lang="zh-TW" altLang="en-US" dirty="0"/>
              <a:t>感謝您的聆聽</a:t>
            </a:r>
          </a:p>
        </p:txBody>
      </p:sp>
      <p:sp>
        <p:nvSpPr>
          <p:cNvPr id="3" name="副標題 2">
            <a:extLst>
              <a:ext uri="{FF2B5EF4-FFF2-40B4-BE49-F238E27FC236}">
                <a16:creationId xmlns="" xmlns:a16="http://schemas.microsoft.com/office/drawing/2014/main" id="{86BEBD23-80FD-E445-89E9-DD73EC2D1423}"/>
              </a:ext>
            </a:extLst>
          </p:cNvPr>
          <p:cNvSpPr>
            <a:spLocks noGrp="1"/>
          </p:cNvSpPr>
          <p:nvPr>
            <p:ph type="subTitle" idx="1"/>
          </p:nvPr>
        </p:nvSpPr>
        <p:spPr/>
        <p:txBody>
          <a:bodyPr/>
          <a:lstStyle/>
          <a:p>
            <a:endParaRPr kumimoji="1" lang="zh-TW" altLang="en-US"/>
          </a:p>
        </p:txBody>
      </p:sp>
      <p:pic>
        <p:nvPicPr>
          <p:cNvPr id="5" name="圖形 4" descr="畢業帽">
            <a:extLst>
              <a:ext uri="{FF2B5EF4-FFF2-40B4-BE49-F238E27FC236}">
                <a16:creationId xmlns="" xmlns:a16="http://schemas.microsoft.com/office/drawing/2014/main" id="{B03BBA2A-959E-4122-A981-490EE1E0207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800000" flipH="1">
            <a:off x="5867400" y="2733830"/>
            <a:ext cx="914400" cy="914400"/>
          </a:xfrm>
          <a:prstGeom prst="rect">
            <a:avLst/>
          </a:prstGeom>
        </p:spPr>
      </p:pic>
    </p:spTree>
    <p:extLst>
      <p:ext uri="{BB962C8B-B14F-4D97-AF65-F5344CB8AC3E}">
        <p14:creationId xmlns:p14="http://schemas.microsoft.com/office/powerpoint/2010/main" val="1091692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114029F-F03C-7C4C-9D1F-F936DC574C88}"/>
              </a:ext>
            </a:extLst>
          </p:cNvPr>
          <p:cNvSpPr>
            <a:spLocks noGrp="1"/>
          </p:cNvSpPr>
          <p:nvPr>
            <p:ph type="title"/>
          </p:nvPr>
        </p:nvSpPr>
        <p:spPr>
          <a:xfrm>
            <a:off x="971549" y="503854"/>
            <a:ext cx="8738508" cy="1142385"/>
          </a:xfrm>
        </p:spPr>
        <p:txBody>
          <a:bodyPr>
            <a:normAutofit/>
          </a:bodyPr>
          <a:lstStyle/>
          <a:p>
            <a:r>
              <a:rPr kumimoji="1" lang="zh-TW" altLang="en-US" dirty="0" smtClean="0"/>
              <a:t>緒論</a:t>
            </a:r>
            <a:r>
              <a:rPr kumimoji="1" lang="en-US" altLang="zh-TW" dirty="0" smtClean="0"/>
              <a:t>—</a:t>
            </a:r>
            <a:r>
              <a:rPr kumimoji="1" lang="en-US" altLang="zh-TW" dirty="0"/>
              <a:t>New “Golden” Ratios for Facial </a:t>
            </a:r>
            <a:r>
              <a:rPr kumimoji="1" lang="en-US" altLang="zh-TW" dirty="0" smtClean="0"/>
              <a:t>Beauty</a:t>
            </a:r>
            <a:r>
              <a:rPr kumimoji="1" lang="en-US" altLang="zh-TW" dirty="0"/>
              <a:t/>
            </a:r>
            <a:br>
              <a:rPr kumimoji="1" lang="en-US" altLang="zh-TW" dirty="0"/>
            </a:br>
            <a:endParaRPr kumimoji="1" lang="zh-TW" altLang="en-US" sz="1200" dirty="0"/>
          </a:p>
        </p:txBody>
      </p:sp>
      <p:sp>
        <p:nvSpPr>
          <p:cNvPr id="3" name="內容版面配置區 2">
            <a:extLst>
              <a:ext uri="{FF2B5EF4-FFF2-40B4-BE49-F238E27FC236}">
                <a16:creationId xmlns="" xmlns:a16="http://schemas.microsoft.com/office/drawing/2014/main" id="{12CD5B5A-3553-F041-A7C0-313E32B45E2D}"/>
              </a:ext>
            </a:extLst>
          </p:cNvPr>
          <p:cNvSpPr>
            <a:spLocks noGrp="1"/>
          </p:cNvSpPr>
          <p:nvPr>
            <p:ph idx="1"/>
          </p:nvPr>
        </p:nvSpPr>
        <p:spPr>
          <a:xfrm>
            <a:off x="971550" y="1746970"/>
            <a:ext cx="7200900" cy="4449778"/>
          </a:xfrm>
        </p:spPr>
        <p:txBody>
          <a:bodyPr/>
          <a:lstStyle/>
          <a:p>
            <a:r>
              <a:rPr kumimoji="1" lang="zh-TW" altLang="en-US" dirty="0" smtClean="0"/>
              <a:t>眼睛到嘴巴垂直</a:t>
            </a:r>
            <a:r>
              <a:rPr kumimoji="1" lang="zh-TW" altLang="en-US" dirty="0"/>
              <a:t>距離約為臉長</a:t>
            </a:r>
            <a:r>
              <a:rPr kumimoji="1" lang="en-US" altLang="zh-TW" dirty="0"/>
              <a:t>36%</a:t>
            </a:r>
            <a:r>
              <a:rPr kumimoji="1" lang="zh-TW" altLang="en-US" dirty="0"/>
              <a:t>，而兩</a:t>
            </a:r>
            <a:r>
              <a:rPr kumimoji="1" lang="zh-TW" altLang="en-US" dirty="0" smtClean="0"/>
              <a:t>眼距離為</a:t>
            </a:r>
            <a:r>
              <a:rPr kumimoji="1" lang="zh-TW" altLang="en-US" dirty="0"/>
              <a:t>臉寬</a:t>
            </a:r>
            <a:r>
              <a:rPr kumimoji="1" lang="en-US" altLang="zh-TW" dirty="0"/>
              <a:t>46%</a:t>
            </a:r>
            <a:r>
              <a:rPr kumimoji="1" lang="zh-TW" altLang="en-US" dirty="0"/>
              <a:t>時，吸引力最佳</a:t>
            </a:r>
          </a:p>
        </p:txBody>
      </p:sp>
      <p:sp>
        <p:nvSpPr>
          <p:cNvPr id="4" name="投影片編號版面配置區 3">
            <a:extLst>
              <a:ext uri="{FF2B5EF4-FFF2-40B4-BE49-F238E27FC236}">
                <a16:creationId xmlns="" xmlns:a16="http://schemas.microsoft.com/office/drawing/2014/main" id="{D70EC84C-40D5-8E4C-B987-F6FFBE41DEA6}"/>
              </a:ext>
            </a:extLst>
          </p:cNvPr>
          <p:cNvSpPr>
            <a:spLocks noGrp="1"/>
          </p:cNvSpPr>
          <p:nvPr>
            <p:ph type="sldNum" sz="quarter" idx="12"/>
          </p:nvPr>
        </p:nvSpPr>
        <p:spPr/>
        <p:txBody>
          <a:bodyPr/>
          <a:lstStyle/>
          <a:p>
            <a:fld id="{0C932019-1518-D642-98C9-E4D235928CB4}" type="slidenum">
              <a:rPr kumimoji="1" lang="zh-TW" altLang="en-US" smtClean="0"/>
              <a:t>7</a:t>
            </a:fld>
            <a:endParaRPr kumimoji="1" lang="zh-TW" altLang="en-US"/>
          </a:p>
        </p:txBody>
      </p:sp>
      <p:pic>
        <p:nvPicPr>
          <p:cNvPr id="7" name="Picture 4" descr="An external file that holds a picture, illustration, etc.&#10;Object name is nihms164846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996952"/>
            <a:ext cx="6408712" cy="334229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63891" y="6350246"/>
            <a:ext cx="8453535" cy="261610"/>
          </a:xfrm>
          <a:prstGeom prst="rect">
            <a:avLst/>
          </a:prstGeom>
        </p:spPr>
        <p:txBody>
          <a:bodyPr wrap="square">
            <a:spAutoFit/>
          </a:bodyPr>
          <a:lstStyle/>
          <a:p>
            <a:r>
              <a:rPr kumimoji="1" lang="en-US" altLang="zh-TW" sz="1100" dirty="0" err="1"/>
              <a:t>Pallett</a:t>
            </a:r>
            <a:r>
              <a:rPr kumimoji="1" lang="en-US" altLang="zh-TW" sz="1100" dirty="0"/>
              <a:t>, P. M., Link, S., &amp; Lee, K. (2010). New “golden” ratios for facial beauty. Vision Research, 50(2), 149–154.</a:t>
            </a:r>
            <a:endParaRPr lang="zh-TW" altLang="en-US" sz="1100" dirty="0"/>
          </a:p>
        </p:txBody>
      </p:sp>
    </p:spTree>
    <p:extLst>
      <p:ext uri="{BB962C8B-B14F-4D97-AF65-F5344CB8AC3E}">
        <p14:creationId xmlns:p14="http://schemas.microsoft.com/office/powerpoint/2010/main" val="4095337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6FD0CA4-0678-0C45-8748-11475A02AAD7}"/>
              </a:ext>
            </a:extLst>
          </p:cNvPr>
          <p:cNvSpPr>
            <a:spLocks noGrp="1"/>
          </p:cNvSpPr>
          <p:nvPr>
            <p:ph type="title"/>
          </p:nvPr>
        </p:nvSpPr>
        <p:spPr/>
        <p:txBody>
          <a:bodyPr/>
          <a:lstStyle/>
          <a:p>
            <a:r>
              <a:rPr kumimoji="1" lang="zh-TW" altLang="en-US" dirty="0"/>
              <a:t>緒論</a:t>
            </a:r>
            <a:r>
              <a:rPr kumimoji="1" lang="en-US" altLang="zh-TW" dirty="0" smtClean="0"/>
              <a:t>—</a:t>
            </a:r>
            <a:r>
              <a:rPr kumimoji="1" lang="zh-TW" altLang="en-US" dirty="0"/>
              <a:t>研究</a:t>
            </a:r>
            <a:r>
              <a:rPr kumimoji="1" lang="zh-CN" altLang="en-US" dirty="0" smtClean="0"/>
              <a:t>目的</a:t>
            </a:r>
            <a:endParaRPr kumimoji="1" lang="zh-TW" altLang="en-US" dirty="0"/>
          </a:p>
        </p:txBody>
      </p:sp>
      <p:sp>
        <p:nvSpPr>
          <p:cNvPr id="5" name="內容版面配置區 4">
            <a:extLst>
              <a:ext uri="{FF2B5EF4-FFF2-40B4-BE49-F238E27FC236}">
                <a16:creationId xmlns="" xmlns:a16="http://schemas.microsoft.com/office/drawing/2014/main" id="{05311460-C354-AE40-989E-DEFBD08AB834}"/>
              </a:ext>
            </a:extLst>
          </p:cNvPr>
          <p:cNvSpPr>
            <a:spLocks noGrp="1"/>
          </p:cNvSpPr>
          <p:nvPr>
            <p:ph idx="1"/>
          </p:nvPr>
        </p:nvSpPr>
        <p:spPr/>
        <p:txBody>
          <a:bodyPr/>
          <a:lstStyle/>
          <a:p>
            <a:pPr>
              <a:lnSpc>
                <a:spcPct val="150000"/>
              </a:lnSpc>
            </a:pPr>
            <a:r>
              <a:rPr kumimoji="1" lang="zh-TW" altLang="en-US" dirty="0"/>
              <a:t>自動標記人臉影像之</a:t>
            </a:r>
            <a:r>
              <a:rPr kumimoji="1" lang="zh-TW" altLang="en-US" dirty="0">
                <a:solidFill>
                  <a:schemeClr val="accent1"/>
                </a:solidFill>
              </a:rPr>
              <a:t>臉型</a:t>
            </a:r>
            <a:r>
              <a:rPr kumimoji="1" lang="zh-TW" altLang="en-US" dirty="0"/>
              <a:t>、</a:t>
            </a:r>
            <a:r>
              <a:rPr kumimoji="1" lang="zh-TW" altLang="en-US" dirty="0">
                <a:solidFill>
                  <a:schemeClr val="accent1"/>
                </a:solidFill>
              </a:rPr>
              <a:t>眉毛</a:t>
            </a:r>
            <a:r>
              <a:rPr kumimoji="1" lang="zh-TW" altLang="en-US" dirty="0"/>
              <a:t>、</a:t>
            </a:r>
            <a:r>
              <a:rPr kumimoji="1" lang="zh-TW" altLang="en-US" dirty="0">
                <a:solidFill>
                  <a:schemeClr val="accent1"/>
                </a:solidFill>
              </a:rPr>
              <a:t>眼睛</a:t>
            </a:r>
            <a:r>
              <a:rPr kumimoji="1" lang="zh-TW" altLang="en-US" dirty="0">
                <a:solidFill>
                  <a:schemeClr val="tx2"/>
                </a:solidFill>
              </a:rPr>
              <a:t>、</a:t>
            </a:r>
            <a:r>
              <a:rPr kumimoji="1" lang="zh-TW" altLang="en-US" dirty="0">
                <a:solidFill>
                  <a:schemeClr val="accent1"/>
                </a:solidFill>
              </a:rPr>
              <a:t>鼻子</a:t>
            </a:r>
            <a:r>
              <a:rPr kumimoji="1" lang="zh-TW" altLang="en-US" dirty="0"/>
              <a:t>等各部位特徵點作為</a:t>
            </a:r>
            <a:r>
              <a:rPr kumimoji="1" lang="zh-TW" altLang="en-US" dirty="0" smtClean="0"/>
              <a:t>判斷</a:t>
            </a:r>
            <a:endParaRPr lang="en-US" altLang="zh-TW" dirty="0" smtClean="0"/>
          </a:p>
          <a:p>
            <a:pPr>
              <a:lnSpc>
                <a:spcPct val="150000"/>
              </a:lnSpc>
            </a:pPr>
            <a:r>
              <a:rPr lang="zh-TW" altLang="en-US" dirty="0" smtClean="0"/>
              <a:t>客觀</a:t>
            </a:r>
            <a:r>
              <a:rPr lang="zh-TW" altLang="en-US" dirty="0"/>
              <a:t>且具辨別度</a:t>
            </a:r>
            <a:r>
              <a:rPr lang="zh-TW" altLang="en-US" dirty="0" smtClean="0"/>
              <a:t>之人臉各部位分類及審美</a:t>
            </a:r>
            <a:r>
              <a:rPr lang="zh-TW" altLang="en-US" dirty="0"/>
              <a:t>標準</a:t>
            </a:r>
            <a:endParaRPr lang="en-US" altLang="zh-TW" dirty="0"/>
          </a:p>
        </p:txBody>
      </p:sp>
      <p:sp>
        <p:nvSpPr>
          <p:cNvPr id="4" name="投影片編號版面配置區 3">
            <a:extLst>
              <a:ext uri="{FF2B5EF4-FFF2-40B4-BE49-F238E27FC236}">
                <a16:creationId xmlns="" xmlns:a16="http://schemas.microsoft.com/office/drawing/2014/main" id="{EAF87783-F123-C947-9A69-EB43BAF5A6A4}"/>
              </a:ext>
            </a:extLst>
          </p:cNvPr>
          <p:cNvSpPr>
            <a:spLocks noGrp="1"/>
          </p:cNvSpPr>
          <p:nvPr>
            <p:ph type="sldNum" sz="quarter" idx="12"/>
          </p:nvPr>
        </p:nvSpPr>
        <p:spPr/>
        <p:txBody>
          <a:bodyPr/>
          <a:lstStyle/>
          <a:p>
            <a:fld id="{0C932019-1518-D642-98C9-E4D235928CB4}" type="slidenum">
              <a:rPr kumimoji="1" lang="zh-TW" altLang="en-US" smtClean="0"/>
              <a:t>8</a:t>
            </a:fld>
            <a:endParaRPr kumimoji="1" lang="zh-TW" altLang="en-US"/>
          </a:p>
        </p:txBody>
      </p:sp>
    </p:spTree>
    <p:extLst>
      <p:ext uri="{BB962C8B-B14F-4D97-AF65-F5344CB8AC3E}">
        <p14:creationId xmlns:p14="http://schemas.microsoft.com/office/powerpoint/2010/main" val="69614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本簡報範本">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思源黑體">
      <a:majorFont>
        <a:latin typeface="思源黑體 Normal"/>
        <a:ea typeface="思源黑體 Normal"/>
        <a:cs typeface=""/>
      </a:majorFont>
      <a:minorFont>
        <a:latin typeface="思源黑體 Normal"/>
        <a:ea typeface="思源黑體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基本簡報範本" id="{6E71A8D2-CD15-0A42-AE5A-0D220005D519}" vid="{EFFD35D8-888E-A84C-99A3-1911053EC745}"/>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基本簡報範本</Template>
  <TotalTime>4997</TotalTime>
  <Words>5071</Words>
  <Application>Microsoft Office PowerPoint</Application>
  <PresentationFormat>如螢幕大小 (4:3)</PresentationFormat>
  <Paragraphs>639</Paragraphs>
  <Slides>75</Slides>
  <Notes>56</Notes>
  <HiddenSlides>0</HiddenSlides>
  <MMClips>0</MMClips>
  <ScaleCrop>false</ScaleCrop>
  <HeadingPairs>
    <vt:vector size="4" baseType="variant">
      <vt:variant>
        <vt:lpstr>佈景主題</vt:lpstr>
      </vt:variant>
      <vt:variant>
        <vt:i4>1</vt:i4>
      </vt:variant>
      <vt:variant>
        <vt:lpstr>投影片標題</vt:lpstr>
      </vt:variant>
      <vt:variant>
        <vt:i4>75</vt:i4>
      </vt:variant>
    </vt:vector>
  </HeadingPairs>
  <TitlesOfParts>
    <vt:vector size="76" baseType="lpstr">
      <vt:lpstr>基本簡報範本</vt:lpstr>
      <vt:lpstr>應用於手機之自動化臉部辨識系統 Automatic face perception system for mobile phone application</vt:lpstr>
      <vt:lpstr>大綱</vt:lpstr>
      <vt:lpstr>大綱</vt:lpstr>
      <vt:lpstr>緒論—三庭五眼</vt:lpstr>
      <vt:lpstr>緒論—黃金比例</vt:lpstr>
      <vt:lpstr>緒論—馬奎德面具</vt:lpstr>
      <vt:lpstr>緒論—平均假設[Judith Langlois ,Lori Roggman]</vt:lpstr>
      <vt:lpstr>緒論—New “Golden” Ratios for Facial Beauty </vt:lpstr>
      <vt:lpstr>緒論—研究目的</vt:lpstr>
      <vt:lpstr>大綱</vt:lpstr>
      <vt:lpstr>研究方法與流程</vt:lpstr>
      <vt:lpstr>研究方法與流程</vt:lpstr>
      <vt:lpstr>研究方法與流程</vt:lpstr>
      <vt:lpstr>研究方法與流程－Dlib</vt:lpstr>
      <vt:lpstr>研究方法與流程－標記</vt:lpstr>
      <vt:lpstr>研究方法與流程－圖片正規化</vt:lpstr>
      <vt:lpstr>研究方法與流程－資料增量</vt:lpstr>
      <vt:lpstr>研究方法與流程－Dlib預測</vt:lpstr>
      <vt:lpstr>研究方法與流程－Unet</vt:lpstr>
      <vt:lpstr>研究方法與流程－Unet標記</vt:lpstr>
      <vt:lpstr>研究方法與流程－Unet訓練</vt:lpstr>
      <vt:lpstr>研究方法與流程－Unet預測</vt:lpstr>
      <vt:lpstr>研究方法與流程－分析</vt:lpstr>
      <vt:lpstr>研究方法與流程－分析</vt:lpstr>
      <vt:lpstr>研究方法與流程－分析</vt:lpstr>
      <vt:lpstr>研究方法與流程－分析</vt:lpstr>
      <vt:lpstr>研究方法與流程－分析</vt:lpstr>
      <vt:lpstr>研究方法與流程－分析</vt:lpstr>
      <vt:lpstr>大綱</vt:lpstr>
      <vt:lpstr>臉型特徵</vt:lpstr>
      <vt:lpstr>臉型特徵</vt:lpstr>
      <vt:lpstr>臉型特徵</vt:lpstr>
      <vt:lpstr>臉型特徵</vt:lpstr>
      <vt:lpstr>臉型特徵</vt:lpstr>
      <vt:lpstr>臉型分類</vt:lpstr>
      <vt:lpstr>額型特徵</vt:lpstr>
      <vt:lpstr>額型特徵</vt:lpstr>
      <vt:lpstr>額型特徵</vt:lpstr>
      <vt:lpstr>額型分類</vt:lpstr>
      <vt:lpstr>眉型特徵</vt:lpstr>
      <vt:lpstr>眉型特徵</vt:lpstr>
      <vt:lpstr>眉型特徵</vt:lpstr>
      <vt:lpstr>眉型特徵</vt:lpstr>
      <vt:lpstr>眉型分類</vt:lpstr>
      <vt:lpstr>PowerPoint 簡報</vt:lpstr>
      <vt:lpstr>PowerPoint 簡報</vt:lpstr>
      <vt:lpstr>PowerPoint 簡報</vt:lpstr>
      <vt:lpstr>PowerPoint 簡報</vt:lpstr>
      <vt:lpstr>PowerPoint 簡報</vt:lpstr>
      <vt:lpstr>PowerPoint 簡報</vt:lpstr>
      <vt:lpstr>眼型分類</vt:lpstr>
      <vt:lpstr>PowerPoint 簡報</vt:lpstr>
      <vt:lpstr>PowerPoint 簡報</vt:lpstr>
      <vt:lpstr>鼻型分類</vt:lpstr>
      <vt:lpstr>PowerPoint 簡報</vt:lpstr>
      <vt:lpstr>PowerPoint 簡報</vt:lpstr>
      <vt:lpstr>PowerPoint 簡報</vt:lpstr>
      <vt:lpstr>PowerPoint 簡報</vt:lpstr>
      <vt:lpstr>PowerPoint 簡報</vt:lpstr>
      <vt:lpstr>PowerPoint 簡報</vt:lpstr>
      <vt:lpstr>PowerPoint 簡報</vt:lpstr>
      <vt:lpstr>唇型分類</vt:lpstr>
      <vt:lpstr>PowerPoint 簡報</vt:lpstr>
      <vt:lpstr>臉型特徵</vt:lpstr>
      <vt:lpstr>下巴分類</vt:lpstr>
      <vt:lpstr>PowerPoint 簡報</vt:lpstr>
      <vt:lpstr>PowerPoint 簡報</vt:lpstr>
      <vt:lpstr>PowerPoint 簡報</vt:lpstr>
      <vt:lpstr>大綱</vt:lpstr>
      <vt:lpstr>程式展示</vt:lpstr>
      <vt:lpstr>大綱</vt:lpstr>
      <vt:lpstr>未來展望</vt:lpstr>
      <vt:lpstr>未來展望</vt:lpstr>
      <vt:lpstr>未來展望</vt:lpstr>
      <vt:lpstr>感謝您的聆聽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B023040044</dc:creator>
  <cp:lastModifiedBy>Windows 使用者</cp:lastModifiedBy>
  <cp:revision>530</cp:revision>
  <dcterms:created xsi:type="dcterms:W3CDTF">2019-07-02T05:09:08Z</dcterms:created>
  <dcterms:modified xsi:type="dcterms:W3CDTF">2020-08-20T21:02:14Z</dcterms:modified>
</cp:coreProperties>
</file>